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357" r:id="rId2"/>
    <p:sldId id="692" r:id="rId3"/>
    <p:sldId id="693" r:id="rId4"/>
    <p:sldId id="691" r:id="rId5"/>
    <p:sldId id="690" r:id="rId6"/>
    <p:sldId id="643" r:id="rId7"/>
    <p:sldId id="644" r:id="rId8"/>
    <p:sldId id="2682" r:id="rId9"/>
    <p:sldId id="2679" r:id="rId10"/>
    <p:sldId id="701" r:id="rId11"/>
    <p:sldId id="2680" r:id="rId12"/>
    <p:sldId id="2676" r:id="rId13"/>
    <p:sldId id="626" r:id="rId14"/>
    <p:sldId id="450" r:id="rId15"/>
    <p:sldId id="697" r:id="rId16"/>
    <p:sldId id="2683" r:id="rId17"/>
    <p:sldId id="268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132" y="-306"/>
      </p:cViewPr>
      <p:guideLst>
        <p:guide orient="horz" pos="2160"/>
        <p:guide pos="3840"/>
      </p:guideLst>
    </p:cSldViewPr>
  </p:slideViewPr>
  <p:notesTextViewPr>
    <p:cViewPr>
      <p:scale>
        <a:sx n="1" d="1"/>
        <a:sy n="1" d="1"/>
      </p:scale>
      <p:origin x="0" y="0"/>
    </p:cViewPr>
  </p:notesTextViewPr>
  <p:sorterViewPr>
    <p:cViewPr>
      <p:scale>
        <a:sx n="100" d="100"/>
        <a:sy n="100" d="100"/>
      </p:scale>
      <p:origin x="0" y="-410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804088-7A0C-40CA-A5B2-AD0D8FE8A19F}" type="datetimeFigureOut">
              <a:rPr lang="en-US" smtClean="0"/>
              <a:pPr/>
              <a:t>6/24/2018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26ED40-E17D-4246-A566-33208D8D9008}" type="slidenum">
              <a:rPr lang="en-US" smtClean="0"/>
              <a:pPr/>
              <a:t>‹#›</a:t>
            </a:fld>
            <a:endParaRPr lang="en-US"/>
          </a:p>
        </p:txBody>
      </p:sp>
    </p:spTree>
    <p:extLst>
      <p:ext uri="{BB962C8B-B14F-4D97-AF65-F5344CB8AC3E}">
        <p14:creationId xmlns:p14="http://schemas.microsoft.com/office/powerpoint/2010/main" xmlns="" val="808206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16338E-5202-493A-AD51-4C3BCF32C25E}"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471042" name="Rectangle 2"/>
          <p:cNvSpPr>
            <a:spLocks noGrp="1" noRot="1" noChangeAspect="1" noChangeArrowheads="1" noTextEdit="1"/>
          </p:cNvSpPr>
          <p:nvPr>
            <p:ph type="sldImg"/>
          </p:nvPr>
        </p:nvSpPr>
        <p:spPr>
          <a:xfrm>
            <a:off x="406400" y="696913"/>
            <a:ext cx="6197600" cy="3486150"/>
          </a:xfrm>
          <a:ln/>
        </p:spPr>
      </p:sp>
      <p:sp>
        <p:nvSpPr>
          <p:cNvPr id="4710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630333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3FD584-2932-4D28-AACE-1F581614F87E}"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470018" name="Rectangle 2"/>
          <p:cNvSpPr>
            <a:spLocks noGrp="1" noRot="1" noChangeAspect="1" noChangeArrowheads="1" noTextEdit="1"/>
          </p:cNvSpPr>
          <p:nvPr>
            <p:ph type="sldImg"/>
          </p:nvPr>
        </p:nvSpPr>
        <p:spPr>
          <a:xfrm>
            <a:off x="406400" y="696913"/>
            <a:ext cx="6197600" cy="3486150"/>
          </a:xfrm>
          <a:ln/>
        </p:spPr>
      </p:sp>
      <p:sp>
        <p:nvSpPr>
          <p:cNvPr id="4700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647724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E5CAC9-1D14-4DDF-918A-3565686C0258}"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xmlns="" val="429010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0C4304-D6BA-498D-AF71-2EF7DE414156}"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35170" name="Rectangle 2"/>
          <p:cNvSpPr>
            <a:spLocks noGrp="1" noRot="1" noChangeAspect="1" noChangeArrowheads="1" noTextEdit="1"/>
          </p:cNvSpPr>
          <p:nvPr>
            <p:ph type="sldImg"/>
          </p:nvPr>
        </p:nvSpPr>
        <p:spPr>
          <a:xfrm>
            <a:off x="384175" y="685800"/>
            <a:ext cx="6092825" cy="3427413"/>
          </a:xfrm>
          <a:ln/>
        </p:spPr>
      </p:sp>
      <p:sp>
        <p:nvSpPr>
          <p:cNvPr id="135171" name="Rectangle 3"/>
          <p:cNvSpPr>
            <a:spLocks noGrp="1" noChangeArrowheads="1"/>
          </p:cNvSpPr>
          <p:nvPr>
            <p:ph type="body" idx="1"/>
          </p:nvPr>
        </p:nvSpPr>
        <p:spPr>
          <a:xfrm>
            <a:off x="914923" y="4343409"/>
            <a:ext cx="5028162" cy="4114799"/>
          </a:xfrm>
        </p:spPr>
        <p:txBody>
          <a:bodyPr/>
          <a:lstStyle/>
          <a:p>
            <a:r>
              <a:rPr lang="en-US"/>
              <a:t>Without self-forgiveness, we do not experience the change</a:t>
            </a:r>
          </a:p>
        </p:txBody>
      </p:sp>
    </p:spTree>
    <p:extLst>
      <p:ext uri="{BB962C8B-B14F-4D97-AF65-F5344CB8AC3E}">
        <p14:creationId xmlns:p14="http://schemas.microsoft.com/office/powerpoint/2010/main" xmlns="" val="963836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DAC1602-8340-44D6-B1A8-EB0A55D966DB}" type="datetime1">
              <a:rPr lang="en-US" smtClean="0"/>
              <a:pPr/>
              <a:t>6/24/2018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398E8AD-14CB-46BE-BACC-63271334DF37}"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xmlns="" val="167491157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2299F04-C82D-43BB-90A8-E9236CD20A9A}" type="datetime1">
              <a:rPr lang="en-US" smtClean="0"/>
              <a:pPr/>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8E8AD-14CB-46BE-BACC-63271334DF37}" type="slidenum">
              <a:rPr lang="en-US" smtClean="0"/>
              <a:pPr/>
              <a:t>‹#›</a:t>
            </a:fld>
            <a:endParaRPr lang="en-US"/>
          </a:p>
        </p:txBody>
      </p:sp>
    </p:spTree>
    <p:extLst>
      <p:ext uri="{BB962C8B-B14F-4D97-AF65-F5344CB8AC3E}">
        <p14:creationId xmlns:p14="http://schemas.microsoft.com/office/powerpoint/2010/main" xmlns="" val="3169643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70E59BB-FB3F-4656-A95C-D23FE5FD67F2}" type="datetime1">
              <a:rPr lang="en-US" smtClean="0"/>
              <a:pPr/>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8E8AD-14CB-46BE-BACC-63271334DF37}" type="slidenum">
              <a:rPr lang="en-US" smtClean="0"/>
              <a:pPr/>
              <a:t>‹#›</a:t>
            </a:fld>
            <a:endParaRPr lang="en-US"/>
          </a:p>
        </p:txBody>
      </p:sp>
    </p:spTree>
    <p:extLst>
      <p:ext uri="{BB962C8B-B14F-4D97-AF65-F5344CB8AC3E}">
        <p14:creationId xmlns:p14="http://schemas.microsoft.com/office/powerpoint/2010/main" xmlns="" val="1402904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99EAC24F-2CAF-402B-A441-18F6F380D6EA}" type="slidenum">
              <a:rPr lang="en-US"/>
              <a:pPr/>
              <a:t>‹#›</a:t>
            </a:fld>
            <a:endParaRPr lang="en-US"/>
          </a:p>
        </p:txBody>
      </p:sp>
    </p:spTree>
    <p:extLst>
      <p:ext uri="{BB962C8B-B14F-4D97-AF65-F5344CB8AC3E}">
        <p14:creationId xmlns:p14="http://schemas.microsoft.com/office/powerpoint/2010/main" xmlns="" val="1757087017"/>
      </p:ext>
    </p:extLst>
  </p:cSld>
  <p:clrMapOvr>
    <a:masterClrMapping/>
  </p:clrMapOvr>
  <p:transition spd="med">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lstStyle/>
          <a:p>
            <a:endParaRPr lang="en-US"/>
          </a:p>
        </p:txBody>
      </p:sp>
      <p:sp>
        <p:nvSpPr>
          <p:cNvPr id="4" name="Date Placeholder 3"/>
          <p:cNvSpPr>
            <a:spLocks noGrp="1"/>
          </p:cNvSpPr>
          <p:nvPr>
            <p:ph type="dt" sz="half" idx="10"/>
          </p:nvPr>
        </p:nvSpPr>
        <p:spPr>
          <a:xfrm>
            <a:off x="609600" y="6245225"/>
            <a:ext cx="2844800" cy="476250"/>
          </a:xfrm>
        </p:spPr>
        <p:txBody>
          <a:bodyPr/>
          <a:lstStyle>
            <a:lvl1pPr>
              <a:defRPr/>
            </a:lvl1pPr>
          </a:lstStyle>
          <a:p>
            <a:endParaRPr lang="en-US"/>
          </a:p>
        </p:txBody>
      </p:sp>
      <p:sp>
        <p:nvSpPr>
          <p:cNvPr id="5" name="Footer Placeholder 4"/>
          <p:cNvSpPr>
            <a:spLocks noGrp="1"/>
          </p:cNvSpPr>
          <p:nvPr>
            <p:ph type="ftr" sz="quarter" idx="11"/>
          </p:nvPr>
        </p:nvSpPr>
        <p:spPr>
          <a:xfrm>
            <a:off x="4165600" y="6245225"/>
            <a:ext cx="38608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8737600" y="6245225"/>
            <a:ext cx="2844800" cy="476250"/>
          </a:xfrm>
        </p:spPr>
        <p:txBody>
          <a:bodyPr/>
          <a:lstStyle>
            <a:lvl1pPr>
              <a:defRPr/>
            </a:lvl1pPr>
          </a:lstStyle>
          <a:p>
            <a:fld id="{835D1AF4-1D4E-4091-A994-3556534EB36A}" type="slidenum">
              <a:rPr lang="en-US"/>
              <a:pPr/>
              <a:t>‹#›</a:t>
            </a:fld>
            <a:endParaRPr lang="en-US"/>
          </a:p>
        </p:txBody>
      </p:sp>
    </p:spTree>
    <p:extLst>
      <p:ext uri="{BB962C8B-B14F-4D97-AF65-F5344CB8AC3E}">
        <p14:creationId xmlns:p14="http://schemas.microsoft.com/office/powerpoint/2010/main" xmlns="" val="3898980925"/>
      </p:ext>
    </p:extLst>
  </p:cSld>
  <p:clrMapOvr>
    <a:masterClrMapping/>
  </p:clrMapOvr>
  <p:transition spd="med">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0"/>
            <a:ext cx="10972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D025F267-B5B1-4964-B4F2-3B7F561F0D9D}" type="slidenum">
              <a:rPr lang="en-US"/>
              <a:pPr/>
              <a:t>‹#›</a:t>
            </a:fld>
            <a:endParaRPr lang="en-US"/>
          </a:p>
        </p:txBody>
      </p:sp>
    </p:spTree>
    <p:extLst>
      <p:ext uri="{BB962C8B-B14F-4D97-AF65-F5344CB8AC3E}">
        <p14:creationId xmlns:p14="http://schemas.microsoft.com/office/powerpoint/2010/main" xmlns="" val="3559392497"/>
      </p:ext>
    </p:extLst>
  </p:cSld>
  <p:clrMapOvr>
    <a:masterClrMapping/>
  </p:clrMapOvr>
  <p:transition spd="med">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600201"/>
            <a:ext cx="5384800" cy="4525963"/>
          </a:xfrm>
        </p:spPr>
        <p:txBody>
          <a:bodyPr/>
          <a:lstStyle/>
          <a:p>
            <a:endParaRPr lang="en-US"/>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61C2EFAC-FCE7-486C-8B71-5487325BEB50}" type="slidenum">
              <a:rPr lang="en-US"/>
              <a:pPr/>
              <a:t>‹#›</a:t>
            </a:fld>
            <a:endParaRPr lang="en-US"/>
          </a:p>
        </p:txBody>
      </p:sp>
    </p:spTree>
    <p:extLst>
      <p:ext uri="{BB962C8B-B14F-4D97-AF65-F5344CB8AC3E}">
        <p14:creationId xmlns:p14="http://schemas.microsoft.com/office/powerpoint/2010/main" xmlns="" val="91241253"/>
      </p:ext>
    </p:extLst>
  </p:cSld>
  <p:clrMapOvr>
    <a:masterClrMapping/>
  </p:clrMapOvr>
  <p:transition spd="med">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lipArt Placeholder 2"/>
          <p:cNvSpPr>
            <a:spLocks noGrp="1"/>
          </p:cNvSpPr>
          <p:nvPr>
            <p:ph type="clipArt" sz="half" idx="1"/>
          </p:nvPr>
        </p:nvSpPr>
        <p:spPr>
          <a:xfrm>
            <a:off x="609600" y="1600201"/>
            <a:ext cx="5384800" cy="4525963"/>
          </a:xfrm>
        </p:spPr>
        <p:txBody>
          <a:bodyPr/>
          <a:lstStyle/>
          <a:p>
            <a:endParaRPr lang="en-US"/>
          </a:p>
        </p:txBody>
      </p:sp>
      <p:sp>
        <p:nvSpPr>
          <p:cNvPr id="4" name="Text Placeholder 3"/>
          <p:cNvSpPr>
            <a:spLocks noGrp="1"/>
          </p:cNvSpPr>
          <p:nvPr>
            <p:ph type="body"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DA96B979-E39B-4C93-A9DD-E14287880BB5}" type="slidenum">
              <a:rPr lang="en-US"/>
              <a:pPr/>
              <a:t>‹#›</a:t>
            </a:fld>
            <a:endParaRPr lang="en-US"/>
          </a:p>
        </p:txBody>
      </p:sp>
    </p:spTree>
    <p:extLst>
      <p:ext uri="{BB962C8B-B14F-4D97-AF65-F5344CB8AC3E}">
        <p14:creationId xmlns:p14="http://schemas.microsoft.com/office/powerpoint/2010/main" xmlns="" val="2795763734"/>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21612668-7B10-4465-8911-D53FE2CC3CA6}" type="datetime1">
              <a:rPr lang="en-US" smtClean="0"/>
              <a:pPr/>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8E8AD-14CB-46BE-BACC-63271334DF37}"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xmlns="" val="2507980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D34136D-5315-48FE-87AC-EB2A7D0E2BB4}" type="datetime1">
              <a:rPr lang="en-US" smtClean="0"/>
              <a:pPr/>
              <a:t>6/24/2018</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195072" y="6208776"/>
            <a:ext cx="609600" cy="457200"/>
          </a:xfrm>
        </p:spPr>
        <p:txBody>
          <a:bodyPr/>
          <a:lstStyle/>
          <a:p>
            <a:fld id="{8398E8AD-14CB-46BE-BACC-63271334DF37}" type="slidenum">
              <a:rPr lang="en-US" smtClean="0"/>
              <a:pPr/>
              <a:t>‹#›</a:t>
            </a:fld>
            <a:endParaRPr lang="en-US"/>
          </a:p>
        </p:txBody>
      </p:sp>
    </p:spTree>
    <p:extLst>
      <p:ext uri="{BB962C8B-B14F-4D97-AF65-F5344CB8AC3E}">
        <p14:creationId xmlns:p14="http://schemas.microsoft.com/office/powerpoint/2010/main" xmlns="" val="278860601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7528F50C-BD4D-4127-8C4F-3DC05DD7D627}" type="datetime1">
              <a:rPr lang="en-US" smtClean="0"/>
              <a:pPr/>
              <a:t>6/24/2018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8E8AD-14CB-46BE-BACC-63271334DF37}"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xmlns="" val="3072526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8036093-775C-4758-9006-E5796158E9BA}" type="datetime1">
              <a:rPr lang="en-US" smtClean="0"/>
              <a:pPr/>
              <a:t>6/24/2018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98E8AD-14CB-46BE-BACC-63271334DF37}"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xmlns="" val="1227224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C6789AD-D234-4C38-934D-2F57EF458D6F}" type="datetime1">
              <a:rPr lang="en-US" smtClean="0"/>
              <a:pPr/>
              <a:t>6/24/2018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98E8AD-14CB-46BE-BACC-63271334DF37}" type="slidenum">
              <a:rPr lang="en-US" smtClean="0"/>
              <a:pPr/>
              <a:t>‹#›</a:t>
            </a:fld>
            <a:endParaRPr lang="en-US"/>
          </a:p>
        </p:txBody>
      </p:sp>
    </p:spTree>
    <p:extLst>
      <p:ext uri="{BB962C8B-B14F-4D97-AF65-F5344CB8AC3E}">
        <p14:creationId xmlns:p14="http://schemas.microsoft.com/office/powerpoint/2010/main" xmlns="" val="780435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2CBC13-8774-4933-A0FE-C7BF023EC316}" type="datetime1">
              <a:rPr lang="en-US" smtClean="0"/>
              <a:pPr/>
              <a:t>6/24/2018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98E8AD-14CB-46BE-BACC-63271334DF37}" type="slidenum">
              <a:rPr lang="en-US" smtClean="0"/>
              <a:pPr/>
              <a:t>‹#›</a:t>
            </a:fld>
            <a:endParaRPr lang="en-US"/>
          </a:p>
        </p:txBody>
      </p:sp>
    </p:spTree>
    <p:extLst>
      <p:ext uri="{BB962C8B-B14F-4D97-AF65-F5344CB8AC3E}">
        <p14:creationId xmlns:p14="http://schemas.microsoft.com/office/powerpoint/2010/main" xmlns="" val="4203020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5E5D838-5C6E-4367-9A6D-DB9D65A6FB93}" type="datetime1">
              <a:rPr lang="en-US" smtClean="0"/>
              <a:pPr/>
              <a:t>6/24/2018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8E8AD-14CB-46BE-BACC-63271334DF37}"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xmlns="" val="1219437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285169D-7128-46FA-9BC7-5F409026C52D}" type="datetime1">
              <a:rPr lang="en-US" smtClean="0"/>
              <a:pPr/>
              <a:t>6/24/2018</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8398E8AD-14CB-46BE-BACC-63271334DF37}"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xmlns="" val="1383746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301A6570-C2DD-429F-98DC-1B681C4CC6BC}" type="datetime1">
              <a:rPr lang="en-US" smtClean="0"/>
              <a:pPr/>
              <a:t>6/24/2018</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398E8AD-14CB-46BE-BACC-63271334DF37}" type="slidenum">
              <a:rPr lang="en-US" smtClean="0"/>
              <a:pPr/>
              <a:t>‹#›</a:t>
            </a:fld>
            <a:endParaRPr lang="en-US"/>
          </a:p>
        </p:txBody>
      </p:sp>
    </p:spTree>
    <p:extLst>
      <p:ext uri="{BB962C8B-B14F-4D97-AF65-F5344CB8AC3E}">
        <p14:creationId xmlns:p14="http://schemas.microsoft.com/office/powerpoint/2010/main" xmlns="" val="3950445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 id="2147483675" r:id="rId14"/>
    <p:sldLayoutId id="2147483676" r:id="rId15"/>
    <p:sldLayoutId id="2147483677" r:id="rId16"/>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63084" y="381001"/>
            <a:ext cx="10363200" cy="1933576"/>
          </a:xfrm>
        </p:spPr>
        <p:txBody>
          <a:bodyPr>
            <a:noAutofit/>
          </a:bodyPr>
          <a:lstStyle/>
          <a:p>
            <a:r>
              <a:rPr lang="en-US" sz="5400" b="1" dirty="0">
                <a:solidFill>
                  <a:schemeClr val="accent1">
                    <a:lumMod val="75000"/>
                  </a:schemeClr>
                </a:solidFill>
                <a:effectLst>
                  <a:outerShdw blurRad="38100" dist="38100" dir="2700000" algn="tl">
                    <a:srgbClr val="000000">
                      <a:alpha val="43137"/>
                    </a:srgbClr>
                  </a:outerShdw>
                </a:effectLst>
              </a:rPr>
              <a:t>WHO IS THE MOST DIFFICULT PERSON TO FORGIVE?</a:t>
            </a:r>
          </a:p>
        </p:txBody>
      </p:sp>
      <p:sp>
        <p:nvSpPr>
          <p:cNvPr id="6" name="Text Placeholder 5"/>
          <p:cNvSpPr>
            <a:spLocks noGrp="1"/>
          </p:cNvSpPr>
          <p:nvPr>
            <p:ph type="body" idx="1"/>
          </p:nvPr>
        </p:nvSpPr>
        <p:spPr/>
        <p:txBody>
          <a:bodyPr>
            <a:normAutofit/>
          </a:bodyPr>
          <a:lstStyle/>
          <a:p>
            <a:r>
              <a:rPr lang="en-US" sz="5400" dirty="0" smtClean="0"/>
              <a:t>SELF-FORGIVENESS</a:t>
            </a:r>
            <a:endParaRPr lang="cs-CZ" sz="5400" dirty="0" smtClean="0"/>
          </a:p>
          <a:p>
            <a:endParaRPr lang="cs-CZ" sz="5400" dirty="0" smtClean="0"/>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398E8AD-14CB-46BE-BACC-63271334DF37}"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xmlns="" val="4042518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FC6105-68BC-40D7-A62E-8AFBFB2984A2}"/>
              </a:ext>
            </a:extLst>
          </p:cNvPr>
          <p:cNvSpPr>
            <a:spLocks noGrp="1"/>
          </p:cNvSpPr>
          <p:nvPr>
            <p:ph type="title"/>
          </p:nvPr>
        </p:nvSpPr>
        <p:spPr/>
        <p:txBody>
          <a:bodyPr>
            <a:normAutofit/>
          </a:bodyPr>
          <a:lstStyle/>
          <a:p>
            <a:r>
              <a:rPr lang="en-US" sz="6600" b="1" dirty="0">
                <a:solidFill>
                  <a:schemeClr val="accent2"/>
                </a:solidFill>
                <a:effectLst>
                  <a:outerShdw blurRad="38100" dist="38100" dir="2700000" algn="tl">
                    <a:srgbClr val="000000">
                      <a:alpha val="43137"/>
                    </a:srgbClr>
                  </a:outerShdw>
                </a:effectLst>
              </a:rPr>
              <a:t>WHAT HAS OCCURRED?</a:t>
            </a:r>
          </a:p>
        </p:txBody>
      </p:sp>
      <p:sp>
        <p:nvSpPr>
          <p:cNvPr id="3" name="Slide Number Placeholder 2">
            <a:extLst>
              <a:ext uri="{FF2B5EF4-FFF2-40B4-BE49-F238E27FC236}">
                <a16:creationId xmlns:a16="http://schemas.microsoft.com/office/drawing/2014/main" xmlns="" id="{ACCED503-7599-4FC9-8864-C881C667F3C8}"/>
              </a:ext>
            </a:extLst>
          </p:cNvPr>
          <p:cNvSpPr>
            <a:spLocks noGrp="1"/>
          </p:cNvSpPr>
          <p:nvPr>
            <p:ph type="sldNum" sz="quarter" idx="12"/>
          </p:nvPr>
        </p:nvSpPr>
        <p:spPr/>
        <p:txBody>
          <a:bodyPr/>
          <a:lstStyle/>
          <a:p>
            <a:fld id="{8398E8AD-14CB-46BE-BACC-63271334DF37}" type="slidenum">
              <a:rPr lang="en-US" smtClean="0"/>
              <a:pPr/>
              <a:t>10</a:t>
            </a:fld>
            <a:endParaRPr lang="en-US"/>
          </a:p>
        </p:txBody>
      </p:sp>
      <p:sp>
        <p:nvSpPr>
          <p:cNvPr id="4" name="Content Placeholder 3">
            <a:extLst>
              <a:ext uri="{FF2B5EF4-FFF2-40B4-BE49-F238E27FC236}">
                <a16:creationId xmlns:a16="http://schemas.microsoft.com/office/drawing/2014/main" xmlns="" id="{888F3D69-1EAB-434F-99FC-4AF0F03A4379}"/>
              </a:ext>
            </a:extLst>
          </p:cNvPr>
          <p:cNvSpPr>
            <a:spLocks noGrp="1"/>
          </p:cNvSpPr>
          <p:nvPr>
            <p:ph sz="quarter" idx="1"/>
          </p:nvPr>
        </p:nvSpPr>
        <p:spPr>
          <a:xfrm>
            <a:off x="1219200" y="1742302"/>
            <a:ext cx="4998720" cy="4277497"/>
          </a:xfrm>
        </p:spPr>
        <p:txBody>
          <a:bodyPr>
            <a:normAutofit/>
          </a:bodyPr>
          <a:lstStyle/>
          <a:p>
            <a:r>
              <a:rPr lang="en-US" sz="4000" b="1" dirty="0">
                <a:effectLst>
                  <a:outerShdw blurRad="38100" dist="38100" dir="2700000" algn="tl">
                    <a:srgbClr val="000000">
                      <a:alpha val="43137"/>
                    </a:srgbClr>
                  </a:outerShdw>
                </a:effectLst>
              </a:rPr>
              <a:t>Preference</a:t>
            </a:r>
          </a:p>
          <a:p>
            <a:pPr lvl="1"/>
            <a:r>
              <a:rPr lang="en-US" sz="4000" dirty="0"/>
              <a:t>What I want – What I do not want</a:t>
            </a:r>
          </a:p>
          <a:p>
            <a:pPr lvl="1"/>
            <a:r>
              <a:rPr lang="en-US" sz="4000" dirty="0"/>
              <a:t>If Preference – change expectations - accept</a:t>
            </a:r>
          </a:p>
          <a:p>
            <a:endParaRPr lang="en-US" sz="900" dirty="0"/>
          </a:p>
          <a:p>
            <a:endParaRPr lang="en-US" dirty="0"/>
          </a:p>
        </p:txBody>
      </p:sp>
      <p:sp>
        <p:nvSpPr>
          <p:cNvPr id="5" name="Content Placeholder 4">
            <a:extLst>
              <a:ext uri="{FF2B5EF4-FFF2-40B4-BE49-F238E27FC236}">
                <a16:creationId xmlns:a16="http://schemas.microsoft.com/office/drawing/2014/main" xmlns="" id="{D2161A5D-84FB-48B2-A0FE-7A5BC18C507F}"/>
              </a:ext>
            </a:extLst>
          </p:cNvPr>
          <p:cNvSpPr>
            <a:spLocks noGrp="1"/>
          </p:cNvSpPr>
          <p:nvPr>
            <p:ph sz="quarter" idx="2"/>
          </p:nvPr>
        </p:nvSpPr>
        <p:spPr>
          <a:xfrm>
            <a:off x="6578600" y="1742302"/>
            <a:ext cx="4998720" cy="4277498"/>
          </a:xfrm>
        </p:spPr>
        <p:txBody>
          <a:bodyPr>
            <a:normAutofit/>
          </a:bodyPr>
          <a:lstStyle/>
          <a:p>
            <a:r>
              <a:rPr lang="en-US" sz="3600" b="1" dirty="0">
                <a:effectLst>
                  <a:outerShdw blurRad="38100" dist="38100" dir="2700000" algn="tl">
                    <a:srgbClr val="000000">
                      <a:alpha val="43137"/>
                    </a:srgbClr>
                  </a:outerShdw>
                </a:effectLst>
              </a:rPr>
              <a:t>Moral Transgression</a:t>
            </a:r>
          </a:p>
          <a:p>
            <a:pPr lvl="1"/>
            <a:r>
              <a:rPr lang="en-US" sz="3600" dirty="0"/>
              <a:t>Sinful</a:t>
            </a:r>
          </a:p>
          <a:p>
            <a:pPr lvl="1"/>
            <a:r>
              <a:rPr lang="en-US" sz="3600" dirty="0"/>
              <a:t>Violates love</a:t>
            </a:r>
          </a:p>
          <a:p>
            <a:pPr lvl="1"/>
            <a:r>
              <a:rPr lang="en-US" sz="3600" dirty="0"/>
              <a:t>Not acceptable</a:t>
            </a:r>
          </a:p>
          <a:p>
            <a:pPr lvl="1"/>
            <a:r>
              <a:rPr lang="en-US" sz="3600" dirty="0"/>
              <a:t>Forgive </a:t>
            </a:r>
          </a:p>
          <a:p>
            <a:endParaRPr lang="en-US" dirty="0"/>
          </a:p>
        </p:txBody>
      </p:sp>
    </p:spTree>
    <p:extLst>
      <p:ext uri="{BB962C8B-B14F-4D97-AF65-F5344CB8AC3E}">
        <p14:creationId xmlns:p14="http://schemas.microsoft.com/office/powerpoint/2010/main" xmlns="" val="323787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1936BE-50FC-4083-AC88-622FD5759C07}"/>
              </a:ext>
            </a:extLst>
          </p:cNvPr>
          <p:cNvSpPr>
            <a:spLocks noGrp="1"/>
          </p:cNvSpPr>
          <p:nvPr>
            <p:ph type="title"/>
          </p:nvPr>
        </p:nvSpPr>
        <p:spPr/>
        <p:txBody>
          <a:bodyPr>
            <a:normAutofit/>
          </a:bodyPr>
          <a:lstStyle/>
          <a:p>
            <a:r>
              <a:rPr lang="en-US" sz="6600" b="1" dirty="0">
                <a:solidFill>
                  <a:schemeClr val="accent2"/>
                </a:solidFill>
                <a:effectLst>
                  <a:outerShdw blurRad="38100" dist="38100" dir="2700000" algn="tl">
                    <a:srgbClr val="000000">
                      <a:alpha val="43137"/>
                    </a:srgbClr>
                  </a:outerShdw>
                </a:effectLst>
              </a:rPr>
              <a:t>WHO IS RESPONSIBLE?</a:t>
            </a:r>
          </a:p>
        </p:txBody>
      </p:sp>
      <p:sp>
        <p:nvSpPr>
          <p:cNvPr id="3" name="Slide Number Placeholder 2">
            <a:extLst>
              <a:ext uri="{FF2B5EF4-FFF2-40B4-BE49-F238E27FC236}">
                <a16:creationId xmlns:a16="http://schemas.microsoft.com/office/drawing/2014/main" xmlns="" id="{DF7C9CCC-162B-47D0-AE40-61ED47302EFB}"/>
              </a:ext>
            </a:extLst>
          </p:cNvPr>
          <p:cNvSpPr>
            <a:spLocks noGrp="1"/>
          </p:cNvSpPr>
          <p:nvPr>
            <p:ph type="sldNum" sz="quarter" idx="12"/>
          </p:nvPr>
        </p:nvSpPr>
        <p:spPr/>
        <p:txBody>
          <a:bodyPr/>
          <a:lstStyle/>
          <a:p>
            <a:fld id="{8398E8AD-14CB-46BE-BACC-63271334DF37}" type="slidenum">
              <a:rPr lang="en-US" smtClean="0"/>
              <a:pPr/>
              <a:t>11</a:t>
            </a:fld>
            <a:endParaRPr lang="en-US"/>
          </a:p>
        </p:txBody>
      </p:sp>
      <p:sp>
        <p:nvSpPr>
          <p:cNvPr id="4" name="Content Placeholder 3">
            <a:extLst>
              <a:ext uri="{FF2B5EF4-FFF2-40B4-BE49-F238E27FC236}">
                <a16:creationId xmlns:a16="http://schemas.microsoft.com/office/drawing/2014/main" xmlns="" id="{E13315F4-0AB4-41A3-A8B7-FFB9EFEE0E9D}"/>
              </a:ext>
            </a:extLst>
          </p:cNvPr>
          <p:cNvSpPr>
            <a:spLocks noGrp="1"/>
          </p:cNvSpPr>
          <p:nvPr>
            <p:ph sz="quarter" idx="1"/>
          </p:nvPr>
        </p:nvSpPr>
        <p:spPr>
          <a:xfrm>
            <a:off x="1219200" y="2189078"/>
            <a:ext cx="10363200" cy="3830721"/>
          </a:xfrm>
        </p:spPr>
        <p:txBody>
          <a:bodyPr>
            <a:normAutofit/>
          </a:bodyPr>
          <a:lstStyle/>
          <a:p>
            <a:r>
              <a:rPr lang="en-US" sz="3600" dirty="0"/>
              <a:t>Am I?</a:t>
            </a:r>
          </a:p>
          <a:p>
            <a:endParaRPr lang="en-US" sz="3600" dirty="0"/>
          </a:p>
          <a:p>
            <a:r>
              <a:rPr lang="en-US" sz="3600" dirty="0"/>
              <a:t>Is someone else?</a:t>
            </a:r>
          </a:p>
          <a:p>
            <a:endParaRPr lang="en-US" sz="3600" dirty="0"/>
          </a:p>
          <a:p>
            <a:r>
              <a:rPr lang="en-US" sz="3600" dirty="0"/>
              <a:t>How can I know who is responsible?</a:t>
            </a:r>
          </a:p>
        </p:txBody>
      </p:sp>
    </p:spTree>
    <p:extLst>
      <p:ext uri="{BB962C8B-B14F-4D97-AF65-F5344CB8AC3E}">
        <p14:creationId xmlns:p14="http://schemas.microsoft.com/office/powerpoint/2010/main" xmlns="" val="16939728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6C538A-3E0E-40A0-B4C5-F0BCBDE219D7}"/>
              </a:ext>
            </a:extLst>
          </p:cNvPr>
          <p:cNvSpPr>
            <a:spLocks noGrp="1"/>
          </p:cNvSpPr>
          <p:nvPr>
            <p:ph type="title"/>
          </p:nvPr>
        </p:nvSpPr>
        <p:spPr/>
        <p:txBody>
          <a:bodyPr>
            <a:normAutofit fontScale="90000"/>
          </a:bodyPr>
          <a:lstStyle/>
          <a:p>
            <a:r>
              <a:rPr lang="en-US" sz="7200" b="1" dirty="0">
                <a:solidFill>
                  <a:schemeClr val="accent2"/>
                </a:solidFill>
                <a:effectLst>
                  <a:outerShdw blurRad="38100" dist="38100" dir="2700000" algn="tl">
                    <a:srgbClr val="000000">
                      <a:alpha val="43137"/>
                    </a:srgbClr>
                  </a:outerShdw>
                </a:effectLst>
              </a:rPr>
              <a:t>BOUNDARIES</a:t>
            </a:r>
          </a:p>
        </p:txBody>
      </p:sp>
      <p:sp>
        <p:nvSpPr>
          <p:cNvPr id="3" name="Content Placeholder 2">
            <a:extLst>
              <a:ext uri="{FF2B5EF4-FFF2-40B4-BE49-F238E27FC236}">
                <a16:creationId xmlns:a16="http://schemas.microsoft.com/office/drawing/2014/main" xmlns="" id="{ACD16F14-80C7-4097-B605-655BB5A12C32}"/>
              </a:ext>
            </a:extLst>
          </p:cNvPr>
          <p:cNvSpPr>
            <a:spLocks noGrp="1"/>
          </p:cNvSpPr>
          <p:nvPr>
            <p:ph sz="quarter" idx="1"/>
          </p:nvPr>
        </p:nvSpPr>
        <p:spPr>
          <a:xfrm>
            <a:off x="1219200" y="1606378"/>
            <a:ext cx="10363200" cy="4413422"/>
          </a:xfrm>
        </p:spPr>
        <p:txBody>
          <a:bodyPr/>
          <a:lstStyle/>
          <a:p>
            <a:r>
              <a:rPr lang="en-US" sz="4000" b="1" dirty="0"/>
              <a:t>INTERNAL BOUNDAIRES</a:t>
            </a:r>
          </a:p>
          <a:p>
            <a:pPr lvl="1"/>
            <a:r>
              <a:rPr lang="en-US" sz="3600" dirty="0"/>
              <a:t>What is me, my experience</a:t>
            </a:r>
          </a:p>
          <a:p>
            <a:pPr lvl="1"/>
            <a:r>
              <a:rPr lang="en-US" sz="3600" dirty="0"/>
              <a:t>What is not me</a:t>
            </a:r>
          </a:p>
          <a:p>
            <a:pPr lvl="1"/>
            <a:endParaRPr lang="en-US" sz="1800" dirty="0"/>
          </a:p>
          <a:p>
            <a:r>
              <a:rPr lang="en-US" sz="4000" b="1" dirty="0"/>
              <a:t>EXTERNAL BOUNDARIES</a:t>
            </a:r>
          </a:p>
          <a:p>
            <a:pPr lvl="1"/>
            <a:r>
              <a:rPr lang="en-US" sz="3600" dirty="0"/>
              <a:t>What I will do</a:t>
            </a:r>
          </a:p>
          <a:p>
            <a:pPr lvl="1"/>
            <a:r>
              <a:rPr lang="en-US" sz="3600" dirty="0"/>
              <a:t>What I will not do</a:t>
            </a:r>
          </a:p>
        </p:txBody>
      </p:sp>
      <p:sp>
        <p:nvSpPr>
          <p:cNvPr id="4" name="Slide Number Placeholder 3">
            <a:extLst>
              <a:ext uri="{FF2B5EF4-FFF2-40B4-BE49-F238E27FC236}">
                <a16:creationId xmlns:a16="http://schemas.microsoft.com/office/drawing/2014/main" xmlns="" id="{5A95FF8C-52E0-4EFD-8D1B-5FE186A070BB}"/>
              </a:ext>
            </a:extLst>
          </p:cNvPr>
          <p:cNvSpPr>
            <a:spLocks noGrp="1"/>
          </p:cNvSpPr>
          <p:nvPr>
            <p:ph type="sldNum" sz="quarter" idx="12"/>
          </p:nvPr>
        </p:nvSpPr>
        <p:spPr/>
        <p:txBody>
          <a:bodyPr/>
          <a:lstStyle/>
          <a:p>
            <a:fld id="{68A9821D-A70C-434F-A06A-E605858D5EC3}" type="slidenum">
              <a:rPr lang="en-US" altLang="en-US" smtClean="0"/>
              <a:pPr/>
              <a:t>12</a:t>
            </a:fld>
            <a:endParaRPr lang="en-US" altLang="en-US"/>
          </a:p>
        </p:txBody>
      </p:sp>
      <p:pic>
        <p:nvPicPr>
          <p:cNvPr id="6" name="Picture 5">
            <a:extLst>
              <a:ext uri="{FF2B5EF4-FFF2-40B4-BE49-F238E27FC236}">
                <a16:creationId xmlns:a16="http://schemas.microsoft.com/office/drawing/2014/main" xmlns="" id="{94354B55-6BE1-4D07-8224-C26F385C4B33}"/>
              </a:ext>
            </a:extLst>
          </p:cNvPr>
          <p:cNvPicPr>
            <a:picLocks noChangeAspect="1"/>
          </p:cNvPicPr>
          <p:nvPr/>
        </p:nvPicPr>
        <p:blipFill>
          <a:blip r:embed="rId2" cstate="print"/>
          <a:stretch>
            <a:fillRect/>
          </a:stretch>
        </p:blipFill>
        <p:spPr>
          <a:xfrm>
            <a:off x="7620000" y="1828800"/>
            <a:ext cx="4353197" cy="2362200"/>
          </a:xfrm>
          <a:prstGeom prst="rect">
            <a:avLst/>
          </a:prstGeom>
        </p:spPr>
      </p:pic>
    </p:spTree>
    <p:extLst>
      <p:ext uri="{BB962C8B-B14F-4D97-AF65-F5344CB8AC3E}">
        <p14:creationId xmlns:p14="http://schemas.microsoft.com/office/powerpoint/2010/main" xmlns="" val="282893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9200" y="274638"/>
            <a:ext cx="10363200" cy="998108"/>
          </a:xfrm>
        </p:spPr>
        <p:txBody>
          <a:bodyPr>
            <a:normAutofit/>
          </a:bodyPr>
          <a:lstStyle/>
          <a:p>
            <a:r>
              <a:rPr lang="en-US" sz="5400" b="1" dirty="0">
                <a:solidFill>
                  <a:schemeClr val="accent1">
                    <a:lumMod val="75000"/>
                  </a:schemeClr>
                </a:solidFill>
                <a:effectLst>
                  <a:outerShdw blurRad="38100" dist="38100" dir="2700000" algn="tl">
                    <a:srgbClr val="000000">
                      <a:alpha val="43137"/>
                    </a:srgbClr>
                  </a:outerShdw>
                </a:effectLst>
              </a:rPr>
              <a:t>DISCERN RESPONSIBILITY</a:t>
            </a:r>
          </a:p>
        </p:txBody>
      </p:sp>
      <p:sp>
        <p:nvSpPr>
          <p:cNvPr id="6" name="Content Placeholder 5"/>
          <p:cNvSpPr>
            <a:spLocks noGrp="1"/>
          </p:cNvSpPr>
          <p:nvPr>
            <p:ph sz="quarter" idx="1"/>
          </p:nvPr>
        </p:nvSpPr>
        <p:spPr/>
        <p:txBody>
          <a:bodyPr>
            <a:noAutofit/>
          </a:bodyPr>
          <a:lstStyle/>
          <a:p>
            <a:pPr marL="0" indent="0">
              <a:buNone/>
            </a:pPr>
            <a:r>
              <a:rPr lang="en-US" sz="4000" b="1" dirty="0"/>
              <a:t>I am responsible for</a:t>
            </a:r>
          </a:p>
          <a:p>
            <a:pPr lvl="1"/>
            <a:r>
              <a:rPr lang="en-US" sz="4000" dirty="0"/>
              <a:t>How I treat myself</a:t>
            </a:r>
          </a:p>
          <a:p>
            <a:pPr lvl="1"/>
            <a:r>
              <a:rPr lang="en-US" sz="4000" dirty="0"/>
              <a:t>How I treat others</a:t>
            </a:r>
          </a:p>
          <a:p>
            <a:pPr lvl="1"/>
            <a:endParaRPr lang="en-US" sz="4000" dirty="0"/>
          </a:p>
          <a:p>
            <a:r>
              <a:rPr lang="en-US" sz="3200" dirty="0"/>
              <a:t>My dignity</a:t>
            </a:r>
          </a:p>
          <a:p>
            <a:r>
              <a:rPr lang="en-US" sz="3200" dirty="0"/>
              <a:t>My Personal Power</a:t>
            </a:r>
          </a:p>
          <a:p>
            <a:r>
              <a:rPr lang="en-US" sz="3200" dirty="0"/>
              <a:t>My Significance</a:t>
            </a:r>
          </a:p>
        </p:txBody>
      </p:sp>
      <p:sp>
        <p:nvSpPr>
          <p:cNvPr id="7" name="Content Placeholder 6"/>
          <p:cNvSpPr>
            <a:spLocks noGrp="1"/>
          </p:cNvSpPr>
          <p:nvPr>
            <p:ph sz="quarter" idx="2"/>
          </p:nvPr>
        </p:nvSpPr>
        <p:spPr>
          <a:xfrm>
            <a:off x="6248401" y="1589567"/>
            <a:ext cx="5638799" cy="5192233"/>
          </a:xfrm>
        </p:spPr>
        <p:txBody>
          <a:bodyPr>
            <a:normAutofit fontScale="77500" lnSpcReduction="20000"/>
          </a:bodyPr>
          <a:lstStyle/>
          <a:p>
            <a:pPr marL="0" indent="0">
              <a:buNone/>
            </a:pPr>
            <a:r>
              <a:rPr lang="en-US" sz="5200" b="1" dirty="0"/>
              <a:t>I am NOT responsible for</a:t>
            </a:r>
          </a:p>
          <a:p>
            <a:pPr lvl="1"/>
            <a:r>
              <a:rPr lang="en-US" sz="5200" dirty="0"/>
              <a:t>How others treat me</a:t>
            </a:r>
          </a:p>
          <a:p>
            <a:pPr lvl="1"/>
            <a:r>
              <a:rPr lang="en-US" sz="5200" dirty="0"/>
              <a:t>Others treat others</a:t>
            </a:r>
          </a:p>
          <a:p>
            <a:pPr lvl="1"/>
            <a:r>
              <a:rPr lang="en-US" sz="5200" dirty="0"/>
              <a:t>Others treat themselves</a:t>
            </a:r>
          </a:p>
          <a:p>
            <a:pPr lvl="1"/>
            <a:endParaRPr lang="en-US" sz="4800" dirty="0"/>
          </a:p>
          <a:p>
            <a:r>
              <a:rPr lang="en-US" sz="4100" dirty="0"/>
              <a:t>Recognition of others’ dignity, power, significance</a:t>
            </a:r>
          </a:p>
          <a:p>
            <a:r>
              <a:rPr lang="en-US" sz="4100" dirty="0"/>
              <a:t>My Freedom</a:t>
            </a:r>
          </a:p>
          <a:p>
            <a:endParaRPr lang="en-US" sz="1000" dirty="0"/>
          </a:p>
          <a:p>
            <a:pPr marL="365760" lvl="1" indent="0">
              <a:buNone/>
            </a:pPr>
            <a:r>
              <a:rPr lang="en-US" sz="1100" dirty="0"/>
              <a:t>                                                                                                  </a:t>
            </a:r>
          </a:p>
          <a:p>
            <a:pPr marL="365760" lvl="1" indent="0">
              <a:buNone/>
            </a:pPr>
            <a:r>
              <a:rPr lang="en-US" sz="1100" dirty="0"/>
              <a:t>                                                                                </a:t>
            </a:r>
            <a:r>
              <a:rPr lang="en-US" sz="3100" dirty="0"/>
              <a:t>© 1990, 2014, D. R. Green</a:t>
            </a:r>
            <a:endParaRPr lang="en-US" sz="1100" dirty="0"/>
          </a:p>
        </p:txBody>
      </p:sp>
      <p:sp>
        <p:nvSpPr>
          <p:cNvPr id="3" name="Slide Number Placeholder 2"/>
          <p:cNvSpPr>
            <a:spLocks noGrp="1"/>
          </p:cNvSpPr>
          <p:nvPr>
            <p:ph type="sldNum" sz="quarter" idx="4294967295"/>
          </p:nvPr>
        </p:nvSpPr>
        <p:spPr>
          <a:xfrm>
            <a:off x="228600" y="6248400"/>
            <a:ext cx="381000" cy="381000"/>
          </a:xfrm>
          <a:prstGeom prst="rect">
            <a:avLst/>
          </a:prstGeom>
        </p:spPr>
        <p:txBody>
          <a:bodyPr>
            <a:normAutofit/>
          </a:bodyPr>
          <a:lstStyle/>
          <a:p>
            <a:fld id="{2CAD34ED-D879-4B1A-B5DE-06FADFD3BA43}" type="slidenum">
              <a:rPr lang="en-US" smtClean="0"/>
              <a:pPr/>
              <a:t>13</a:t>
            </a:fld>
            <a:endParaRPr lang="en-US" dirty="0"/>
          </a:p>
        </p:txBody>
      </p:sp>
    </p:spTree>
    <p:extLst>
      <p:ext uri="{BB962C8B-B14F-4D97-AF65-F5344CB8AC3E}">
        <p14:creationId xmlns:p14="http://schemas.microsoft.com/office/powerpoint/2010/main" xmlns="" val="1446056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500"/>
                                        <p:tgtEl>
                                          <p:spTgt spid="6">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5" end="5"/>
                                            </p:txEl>
                                          </p:spTgt>
                                        </p:tgtEl>
                                        <p:attrNameLst>
                                          <p:attrName>style.visibility</p:attrName>
                                        </p:attrNameLst>
                                      </p:cBhvr>
                                      <p:to>
                                        <p:strVal val="visible"/>
                                      </p:to>
                                    </p:set>
                                    <p:animEffect transition="in" filter="fade">
                                      <p:cBhvr>
                                        <p:cTn id="10" dur="500"/>
                                        <p:tgtEl>
                                          <p:spTgt spid="6">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animEffect transition="in" filter="fade">
                                      <p:cBhvr>
                                        <p:cTn id="13" dur="500"/>
                                        <p:tgtEl>
                                          <p:spTgt spid="6">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
                                            <p:txEl>
                                              <p:pRg st="5" end="5"/>
                                            </p:txEl>
                                          </p:spTgt>
                                        </p:tgtEl>
                                        <p:attrNameLst>
                                          <p:attrName>style.visibility</p:attrName>
                                        </p:attrNameLst>
                                      </p:cBhvr>
                                      <p:to>
                                        <p:strVal val="visible"/>
                                      </p:to>
                                    </p:set>
                                    <p:animEffect transition="in" filter="fade">
                                      <p:cBhvr>
                                        <p:cTn id="18" dur="500"/>
                                        <p:tgtEl>
                                          <p:spTgt spid="7">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animEffect transition="in" filter="fade">
                                      <p:cBhvr>
                                        <p:cTn id="21"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804672" y="228600"/>
            <a:ext cx="9406128" cy="1295400"/>
          </a:xfrm>
        </p:spPr>
        <p:txBody>
          <a:bodyPr>
            <a:normAutofit/>
          </a:bodyPr>
          <a:lstStyle/>
          <a:p>
            <a:r>
              <a:rPr lang="en-US" sz="6600" b="1" dirty="0">
                <a:solidFill>
                  <a:schemeClr val="tx1"/>
                </a:solidFill>
              </a:rPr>
              <a:t>Forgiving Ourselves</a:t>
            </a:r>
          </a:p>
        </p:txBody>
      </p:sp>
      <p:sp>
        <p:nvSpPr>
          <p:cNvPr id="4" name="Slide Number Placeholder 5"/>
          <p:cNvSpPr>
            <a:spLocks noGrp="1"/>
          </p:cNvSpPr>
          <p:nvPr>
            <p:ph type="sldNum" sz="quarter" idx="12"/>
          </p:nvPr>
        </p:nvSpPr>
        <p:spPr/>
        <p:txBody>
          <a:bodyP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AAAF96F5-81F7-4414-B720-62A57CABFA91}" type="slidenum">
              <a:rPr kumimoji="0" lang="en-US" sz="1400" b="0" i="0" u="none" strike="noStrike" kern="1200" cap="none" spc="0" normalizeH="0" baseline="0" noProof="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
        <p:nvSpPr>
          <p:cNvPr id="134147" name="Rectangle 3"/>
          <p:cNvSpPr>
            <a:spLocks noGrp="1" noChangeArrowheads="1"/>
          </p:cNvSpPr>
          <p:nvPr>
            <p:ph sz="quarter" idx="1"/>
          </p:nvPr>
        </p:nvSpPr>
        <p:spPr>
          <a:xfrm>
            <a:off x="3924300" y="1696916"/>
            <a:ext cx="7463028" cy="4932484"/>
          </a:xfrm>
        </p:spPr>
        <p:txBody>
          <a:bodyPr>
            <a:normAutofit/>
          </a:bodyPr>
          <a:lstStyle/>
          <a:p>
            <a:pPr algn="r">
              <a:buFontTx/>
              <a:buNone/>
            </a:pPr>
            <a:r>
              <a:rPr lang="en-US" sz="3600" dirty="0">
                <a:latin typeface="Times New Roman" pitchFamily="18" charset="0"/>
              </a:rPr>
              <a:t>  </a:t>
            </a:r>
            <a:r>
              <a:rPr lang="en-US" sz="4000" dirty="0">
                <a:latin typeface="Times New Roman" pitchFamily="18" charset="0"/>
              </a:rPr>
              <a:t>We don’t have to forgive ourselves before we can forgive a transgressor. Yet we must forgive ourselves as well as forgiving the transgressor if it’s going to make much difference in our lives</a:t>
            </a:r>
            <a:r>
              <a:rPr lang="en-US" sz="3600" dirty="0">
                <a:latin typeface="Times New Roman" pitchFamily="18" charset="0"/>
              </a:rPr>
              <a:t>.</a:t>
            </a:r>
          </a:p>
          <a:p>
            <a:pPr algn="r">
              <a:buFontTx/>
              <a:buNone/>
            </a:pPr>
            <a:r>
              <a:rPr lang="en-US" dirty="0"/>
              <a:t>                                     </a:t>
            </a:r>
            <a:r>
              <a:rPr lang="en-US" sz="2000" dirty="0"/>
              <a:t>Everett L. Worthington</a:t>
            </a:r>
          </a:p>
        </p:txBody>
      </p:sp>
      <p:pic>
        <p:nvPicPr>
          <p:cNvPr id="2" name="Picture 1">
            <a:extLst>
              <a:ext uri="{FF2B5EF4-FFF2-40B4-BE49-F238E27FC236}">
                <a16:creationId xmlns:a16="http://schemas.microsoft.com/office/drawing/2014/main" xmlns="" id="{BD5BAF38-31BC-4287-99E0-EC51052FE929}"/>
              </a:ext>
            </a:extLst>
          </p:cNvPr>
          <p:cNvPicPr>
            <a:picLocks noChangeAspect="1"/>
          </p:cNvPicPr>
          <p:nvPr/>
        </p:nvPicPr>
        <p:blipFill>
          <a:blip r:embed="rId3" cstate="print"/>
          <a:stretch>
            <a:fillRect/>
          </a:stretch>
        </p:blipFill>
        <p:spPr>
          <a:xfrm>
            <a:off x="990600" y="1696916"/>
            <a:ext cx="2933700" cy="4513384"/>
          </a:xfrm>
          <a:prstGeom prst="rect">
            <a:avLst/>
          </a:prstGeom>
        </p:spPr>
      </p:pic>
    </p:spTree>
    <p:extLst>
      <p:ext uri="{BB962C8B-B14F-4D97-AF65-F5344CB8AC3E}">
        <p14:creationId xmlns:p14="http://schemas.microsoft.com/office/powerpoint/2010/main" xmlns="" val="1884318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2"/>
                </a:solidFill>
              </a:rPr>
              <a:t>10 STEPS TO SELF-FORGIVENESS</a:t>
            </a:r>
          </a:p>
        </p:txBody>
      </p:sp>
      <p:sp>
        <p:nvSpPr>
          <p:cNvPr id="3" name="Slide Number Placeholder 2"/>
          <p:cNvSpPr>
            <a:spLocks noGrp="1"/>
          </p:cNvSpPr>
          <p:nvPr>
            <p:ph type="sldNum" sz="quarter" idx="12"/>
          </p:nvPr>
        </p:nvSpPr>
        <p:spPr/>
        <p:txBody>
          <a:bodyP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CAD34ED-D879-4B1A-B5DE-06FADFD3BA43}"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
        <p:nvSpPr>
          <p:cNvPr id="4" name="Content Placeholder 3"/>
          <p:cNvSpPr>
            <a:spLocks noGrp="1"/>
          </p:cNvSpPr>
          <p:nvPr>
            <p:ph sz="quarter" idx="1"/>
          </p:nvPr>
        </p:nvSpPr>
        <p:spPr>
          <a:xfrm>
            <a:off x="1219199" y="1417639"/>
            <a:ext cx="9809747" cy="5165724"/>
          </a:xfrm>
        </p:spPr>
        <p:txBody>
          <a:bodyPr>
            <a:normAutofit fontScale="92500" lnSpcReduction="20000"/>
          </a:bodyPr>
          <a:lstStyle/>
          <a:p>
            <a:r>
              <a:rPr lang="en-US" sz="3600" dirty="0"/>
              <a:t>Recognize and own the wrong – thoughts and feelings</a:t>
            </a:r>
          </a:p>
          <a:p>
            <a:r>
              <a:rPr lang="en-US" sz="3600" dirty="0"/>
              <a:t>Discern Responsibility </a:t>
            </a:r>
          </a:p>
          <a:p>
            <a:r>
              <a:rPr lang="en-US" sz="3600" dirty="0"/>
              <a:t>Own my Responsibility </a:t>
            </a:r>
          </a:p>
          <a:p>
            <a:r>
              <a:rPr lang="en-US" sz="3600" dirty="0"/>
              <a:t>Receive God’s Forgiveness</a:t>
            </a:r>
          </a:p>
          <a:p>
            <a:r>
              <a:rPr lang="en-US" sz="3600" dirty="0"/>
              <a:t>Repair Relationships</a:t>
            </a:r>
          </a:p>
          <a:p>
            <a:r>
              <a:rPr lang="en-US" sz="3600" dirty="0"/>
              <a:t>Challenge </a:t>
            </a:r>
            <a:r>
              <a:rPr lang="en-US" sz="3600" dirty="0" err="1"/>
              <a:t>Ruminations</a:t>
            </a:r>
            <a:endParaRPr lang="en-US" sz="3600" dirty="0"/>
          </a:p>
          <a:p>
            <a:r>
              <a:rPr lang="en-US" sz="3600" dirty="0"/>
              <a:t>Empathy for self</a:t>
            </a:r>
          </a:p>
          <a:p>
            <a:r>
              <a:rPr lang="en-US" sz="3600" dirty="0"/>
              <a:t>Commitment to Apply God’s Forgiveness of me to me</a:t>
            </a:r>
          </a:p>
          <a:p>
            <a:r>
              <a:rPr lang="en-US" sz="3600" dirty="0"/>
              <a:t>Rebuild Self-Acceptance</a:t>
            </a:r>
          </a:p>
          <a:p>
            <a:r>
              <a:rPr lang="en-US" sz="3600" dirty="0"/>
              <a:t>Live in Truth and Love</a:t>
            </a:r>
          </a:p>
        </p:txBody>
      </p:sp>
    </p:spTree>
    <p:extLst>
      <p:ext uri="{BB962C8B-B14F-4D97-AF65-F5344CB8AC3E}">
        <p14:creationId xmlns:p14="http://schemas.microsoft.com/office/powerpoint/2010/main" xmlns="" val="30156230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2BB7F1-975B-654B-8173-F0B14EAA67E8}"/>
              </a:ext>
            </a:extLst>
          </p:cNvPr>
          <p:cNvSpPr>
            <a:spLocks noGrp="1"/>
          </p:cNvSpPr>
          <p:nvPr>
            <p:ph type="title"/>
          </p:nvPr>
        </p:nvSpPr>
        <p:spPr/>
        <p:txBody>
          <a:bodyPr>
            <a:normAutofit/>
          </a:bodyPr>
          <a:lstStyle/>
          <a:p>
            <a:r>
              <a:rPr lang="en-US" sz="6000" b="1" dirty="0">
                <a:solidFill>
                  <a:schemeClr val="accent2"/>
                </a:solidFill>
              </a:rPr>
              <a:t>Benefits of Self-Forgiveness </a:t>
            </a:r>
          </a:p>
        </p:txBody>
      </p:sp>
      <p:sp>
        <p:nvSpPr>
          <p:cNvPr id="3" name="Slide Number Placeholder 2">
            <a:extLst>
              <a:ext uri="{FF2B5EF4-FFF2-40B4-BE49-F238E27FC236}">
                <a16:creationId xmlns:a16="http://schemas.microsoft.com/office/drawing/2014/main" xmlns="" id="{A56CDDE0-CBCC-2746-8152-12ADB544C033}"/>
              </a:ext>
            </a:extLst>
          </p:cNvPr>
          <p:cNvSpPr>
            <a:spLocks noGrp="1"/>
          </p:cNvSpPr>
          <p:nvPr>
            <p:ph type="sldNum" sz="quarter" idx="12"/>
          </p:nvPr>
        </p:nvSpPr>
        <p:spPr/>
        <p:txBody>
          <a:bodyPr/>
          <a:lstStyle/>
          <a:p>
            <a:fld id="{8398E8AD-14CB-46BE-BACC-63271334DF37}" type="slidenum">
              <a:rPr lang="en-US" smtClean="0"/>
              <a:pPr/>
              <a:t>16</a:t>
            </a:fld>
            <a:endParaRPr lang="en-US"/>
          </a:p>
        </p:txBody>
      </p:sp>
      <p:sp>
        <p:nvSpPr>
          <p:cNvPr id="4" name="Content Placeholder 3">
            <a:extLst>
              <a:ext uri="{FF2B5EF4-FFF2-40B4-BE49-F238E27FC236}">
                <a16:creationId xmlns:a16="http://schemas.microsoft.com/office/drawing/2014/main" xmlns="" id="{D205EBCA-6646-5340-978B-FCC6A146BFC1}"/>
              </a:ext>
            </a:extLst>
          </p:cNvPr>
          <p:cNvSpPr>
            <a:spLocks noGrp="1"/>
          </p:cNvSpPr>
          <p:nvPr>
            <p:ph sz="quarter" idx="1"/>
          </p:nvPr>
        </p:nvSpPr>
        <p:spPr>
          <a:xfrm>
            <a:off x="1219200" y="2122236"/>
            <a:ext cx="10363200" cy="3897563"/>
          </a:xfrm>
        </p:spPr>
        <p:txBody>
          <a:bodyPr>
            <a:normAutofit/>
          </a:bodyPr>
          <a:lstStyle/>
          <a:p>
            <a:r>
              <a:rPr lang="en-US" sz="3600" dirty="0"/>
              <a:t>Able to give and receive love </a:t>
            </a:r>
          </a:p>
          <a:p>
            <a:endParaRPr lang="en-US" sz="3600" dirty="0"/>
          </a:p>
          <a:p>
            <a:r>
              <a:rPr lang="en-US" sz="3600" dirty="0"/>
              <a:t>Inner peace and contentment </a:t>
            </a:r>
          </a:p>
          <a:p>
            <a:endParaRPr lang="en-US" sz="3600" dirty="0"/>
          </a:p>
          <a:p>
            <a:r>
              <a:rPr lang="en-US" sz="3600" dirty="0"/>
              <a:t>See self as our Loving God sees us</a:t>
            </a:r>
          </a:p>
        </p:txBody>
      </p:sp>
    </p:spTree>
    <p:extLst>
      <p:ext uri="{BB962C8B-B14F-4D97-AF65-F5344CB8AC3E}">
        <p14:creationId xmlns:p14="http://schemas.microsoft.com/office/powerpoint/2010/main" xmlns="" val="30021941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9D5F12-1A5C-4F44-A9F3-B628FCE66ED2}"/>
              </a:ext>
            </a:extLst>
          </p:cNvPr>
          <p:cNvSpPr>
            <a:spLocks noGrp="1"/>
          </p:cNvSpPr>
          <p:nvPr>
            <p:ph type="title"/>
          </p:nvPr>
        </p:nvSpPr>
        <p:spPr/>
        <p:txBody>
          <a:bodyPr/>
          <a:lstStyle/>
          <a:p>
            <a:endParaRPr lang="en-US"/>
          </a:p>
        </p:txBody>
      </p:sp>
      <p:sp>
        <p:nvSpPr>
          <p:cNvPr id="3" name="Slide Number Placeholder 2">
            <a:extLst>
              <a:ext uri="{FF2B5EF4-FFF2-40B4-BE49-F238E27FC236}">
                <a16:creationId xmlns:a16="http://schemas.microsoft.com/office/drawing/2014/main" xmlns="" id="{6A33B19D-7787-7D4E-A0C1-D4DB5EBB42F1}"/>
              </a:ext>
            </a:extLst>
          </p:cNvPr>
          <p:cNvSpPr>
            <a:spLocks noGrp="1"/>
          </p:cNvSpPr>
          <p:nvPr>
            <p:ph type="sldNum" sz="quarter" idx="12"/>
          </p:nvPr>
        </p:nvSpPr>
        <p:spPr/>
        <p:txBody>
          <a:bodyPr/>
          <a:lstStyle/>
          <a:p>
            <a:fld id="{8398E8AD-14CB-46BE-BACC-63271334DF37}" type="slidenum">
              <a:rPr lang="en-US" smtClean="0"/>
              <a:pPr/>
              <a:t>17</a:t>
            </a:fld>
            <a:endParaRPr lang="en-US"/>
          </a:p>
        </p:txBody>
      </p:sp>
      <p:sp>
        <p:nvSpPr>
          <p:cNvPr id="4" name="Content Placeholder 3">
            <a:extLst>
              <a:ext uri="{FF2B5EF4-FFF2-40B4-BE49-F238E27FC236}">
                <a16:creationId xmlns:a16="http://schemas.microsoft.com/office/drawing/2014/main" xmlns="" id="{0C65320B-DEE4-1F42-968A-393C17F31DA9}"/>
              </a:ext>
            </a:extLst>
          </p:cNvPr>
          <p:cNvSpPr>
            <a:spLocks noGrp="1"/>
          </p:cNvSpPr>
          <p:nvPr>
            <p:ph sz="quarter" idx="1"/>
          </p:nvPr>
        </p:nvSpPr>
        <p:spPr/>
        <p:txBody>
          <a:bodyPr>
            <a:normAutofit fontScale="92500" lnSpcReduction="10000"/>
          </a:bodyPr>
          <a:lstStyle/>
          <a:p>
            <a:r>
              <a:rPr lang="en-US" sz="3600" dirty="0"/>
              <a:t>Put on then, as God's chosen ones, holy and beloved, compassionate hearts, kindness, humility, meekness, and patience, bearing with one another and, if one has a complaint against another, forgiving each other; as the Lord has forgiven you, so you also must forgive. And above all these put on love, which binds everything together in perfect harmony. And let the peace of Christ rule in your hearts, to which indeed you were called in one body. And be thankful.</a:t>
            </a:r>
          </a:p>
          <a:p>
            <a:endParaRPr lang="en-US" dirty="0"/>
          </a:p>
          <a:p>
            <a:r>
              <a:rPr lang="en-US" dirty="0"/>
              <a:t>Colossians‬ ‭3:12-15</a:t>
            </a:r>
          </a:p>
        </p:txBody>
      </p:sp>
    </p:spTree>
    <p:extLst>
      <p:ext uri="{BB962C8B-B14F-4D97-AF65-F5344CB8AC3E}">
        <p14:creationId xmlns:p14="http://schemas.microsoft.com/office/powerpoint/2010/main" xmlns="" val="634346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6600" b="1" dirty="0">
                <a:solidFill>
                  <a:schemeClr val="accent2"/>
                </a:solidFill>
                <a:effectLst>
                  <a:outerShdw blurRad="38100" dist="38100" dir="2700000" algn="tl">
                    <a:srgbClr val="000000">
                      <a:alpha val="43137"/>
                    </a:srgbClr>
                  </a:outerShdw>
                </a:effectLst>
              </a:rPr>
              <a:t>THE PROBLEM?	</a:t>
            </a:r>
          </a:p>
        </p:txBody>
      </p:sp>
      <p:sp>
        <p:nvSpPr>
          <p:cNvPr id="5" name="Slide Number Placeholder 4"/>
          <p:cNvSpPr>
            <a:spLocks noGrp="1"/>
          </p:cNvSpPr>
          <p:nvPr>
            <p:ph type="sldNum" sz="quarter" idx="12"/>
          </p:nvPr>
        </p:nvSpPr>
        <p:spPr/>
        <p:txBody>
          <a:bodyP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A96B979-E39B-4C93-A9DD-E14287880BB5}"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
        <p:nvSpPr>
          <p:cNvPr id="7" name="Content Placeholder 6"/>
          <p:cNvSpPr>
            <a:spLocks noGrp="1"/>
          </p:cNvSpPr>
          <p:nvPr>
            <p:ph sz="quarter" idx="1"/>
          </p:nvPr>
        </p:nvSpPr>
        <p:spPr>
          <a:xfrm>
            <a:off x="1437105" y="2057400"/>
            <a:ext cx="8852943" cy="4038600"/>
          </a:xfrm>
        </p:spPr>
        <p:txBody>
          <a:bodyPr>
            <a:normAutofit/>
          </a:bodyPr>
          <a:lstStyle/>
          <a:p>
            <a:r>
              <a:rPr lang="en-US" sz="3600" dirty="0"/>
              <a:t>Self-condemnation</a:t>
            </a:r>
          </a:p>
          <a:p>
            <a:endParaRPr lang="en-US" sz="3600" dirty="0"/>
          </a:p>
          <a:p>
            <a:r>
              <a:rPr lang="en-US" sz="3600" dirty="0"/>
              <a:t>Negative ruminations</a:t>
            </a:r>
          </a:p>
          <a:p>
            <a:endParaRPr lang="en-US" sz="3600" dirty="0"/>
          </a:p>
          <a:p>
            <a:r>
              <a:rPr lang="en-US" sz="3600" dirty="0"/>
              <a:t>Self-contempt/Self-hate</a:t>
            </a:r>
          </a:p>
        </p:txBody>
      </p:sp>
    </p:spTree>
    <p:extLst>
      <p:ext uri="{BB962C8B-B14F-4D97-AF65-F5344CB8AC3E}">
        <p14:creationId xmlns:p14="http://schemas.microsoft.com/office/powerpoint/2010/main" xmlns="" val="2271480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1905000" y="152400"/>
            <a:ext cx="8305800" cy="1265238"/>
          </a:xfrm>
        </p:spPr>
        <p:txBody>
          <a:bodyPr>
            <a:normAutofit/>
          </a:bodyPr>
          <a:lstStyle/>
          <a:p>
            <a:r>
              <a:rPr lang="en-US" sz="5400" b="1" dirty="0">
                <a:solidFill>
                  <a:schemeClr val="accent2"/>
                </a:solidFill>
                <a:cs typeface="Arial" pitchFamily="34" charset="0"/>
              </a:rPr>
              <a:t>Cost of not forgiving myself</a:t>
            </a:r>
          </a:p>
        </p:txBody>
      </p:sp>
      <p:sp>
        <p:nvSpPr>
          <p:cNvPr id="4" name="Slide Number Placeholder 5"/>
          <p:cNvSpPr>
            <a:spLocks noGrp="1"/>
          </p:cNvSpPr>
          <p:nvPr>
            <p:ph type="sldNum" sz="quarter" idx="12"/>
          </p:nvPr>
        </p:nvSpPr>
        <p:spPr/>
        <p:txBody>
          <a:bodyP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ABFCF313-E4C7-4265-9F4A-D73F3B6AF5DE}" type="slidenum">
              <a:rPr kumimoji="0" lang="en-US" sz="1400" b="0" i="0" u="none" strike="noStrike" kern="1200" cap="none" spc="0" normalizeH="0" baseline="0" noProof="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
        <p:nvSpPr>
          <p:cNvPr id="137219" name="Rectangle 3"/>
          <p:cNvSpPr>
            <a:spLocks noGrp="1" noChangeArrowheads="1"/>
          </p:cNvSpPr>
          <p:nvPr>
            <p:ph sz="quarter" idx="1"/>
          </p:nvPr>
        </p:nvSpPr>
        <p:spPr>
          <a:xfrm>
            <a:off x="1981200" y="1905000"/>
            <a:ext cx="8229600" cy="4495800"/>
          </a:xfrm>
        </p:spPr>
        <p:txBody>
          <a:bodyPr>
            <a:normAutofit lnSpcReduction="10000"/>
          </a:bodyPr>
          <a:lstStyle/>
          <a:p>
            <a:r>
              <a:rPr lang="en-US" sz="4000" dirty="0">
                <a:latin typeface="Times New Roman" pitchFamily="18" charset="0"/>
                <a:cs typeface="Arial" pitchFamily="34" charset="0"/>
              </a:rPr>
              <a:t>Live in condemnation</a:t>
            </a:r>
          </a:p>
          <a:p>
            <a:endParaRPr lang="en-US" sz="4000" dirty="0">
              <a:latin typeface="Times New Roman" pitchFamily="18" charset="0"/>
              <a:cs typeface="Arial" pitchFamily="34" charset="0"/>
            </a:endParaRPr>
          </a:p>
          <a:p>
            <a:r>
              <a:rPr lang="en-US" sz="4000" dirty="0">
                <a:latin typeface="Times New Roman" pitchFamily="18" charset="0"/>
                <a:cs typeface="Arial" pitchFamily="34" charset="0"/>
              </a:rPr>
              <a:t>Unable to be in community</a:t>
            </a:r>
          </a:p>
          <a:p>
            <a:endParaRPr lang="en-US" sz="4000" dirty="0">
              <a:latin typeface="Times New Roman" pitchFamily="18" charset="0"/>
              <a:cs typeface="Arial" pitchFamily="34" charset="0"/>
            </a:endParaRPr>
          </a:p>
          <a:p>
            <a:r>
              <a:rPr lang="en-US" sz="4000" dirty="0">
                <a:latin typeface="Times New Roman" pitchFamily="18" charset="0"/>
                <a:cs typeface="Arial" pitchFamily="34" charset="0"/>
              </a:rPr>
              <a:t>Unable to engage in the joy of life</a:t>
            </a:r>
          </a:p>
          <a:p>
            <a:endParaRPr lang="en-US" sz="4000" dirty="0">
              <a:latin typeface="Times New Roman" pitchFamily="18" charset="0"/>
              <a:cs typeface="Arial" pitchFamily="34" charset="0"/>
            </a:endParaRPr>
          </a:p>
          <a:p>
            <a:r>
              <a:rPr lang="en-US" sz="4000" dirty="0">
                <a:latin typeface="Times New Roman" pitchFamily="18" charset="0"/>
                <a:cs typeface="Arial" pitchFamily="34" charset="0"/>
              </a:rPr>
              <a:t>Impaired in giving and receiving love</a:t>
            </a:r>
          </a:p>
        </p:txBody>
      </p:sp>
    </p:spTree>
    <p:extLst>
      <p:ext uri="{BB962C8B-B14F-4D97-AF65-F5344CB8AC3E}">
        <p14:creationId xmlns:p14="http://schemas.microsoft.com/office/powerpoint/2010/main" xmlns="" val="3311367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1981200" y="533400"/>
            <a:ext cx="1600200" cy="884239"/>
          </a:xfrm>
        </p:spPr>
        <p:txBody>
          <a:bodyPr>
            <a:normAutofit/>
          </a:bodyPr>
          <a:lstStyle/>
          <a:p>
            <a:endParaRPr lang="en-US" dirty="0"/>
          </a:p>
        </p:txBody>
      </p:sp>
      <p:pic>
        <p:nvPicPr>
          <p:cNvPr id="136196" name="Picture 4" descr="A Picture of C. S. Lewis"/>
          <p:cNvPicPr>
            <a:picLocks noGrp="1" noChangeAspect="1" noChangeArrowheads="1"/>
          </p:cNvPicPr>
          <p:nvPr>
            <p:ph type="clipArt" sz="half" idx="1"/>
          </p:nvPr>
        </p:nvPicPr>
        <p:blipFill>
          <a:blip r:embed="rId3" cstate="print"/>
          <a:srcRect/>
          <a:stretch>
            <a:fillRect/>
          </a:stretch>
        </p:blipFill>
        <p:spPr>
          <a:xfrm>
            <a:off x="781050" y="899318"/>
            <a:ext cx="3790950" cy="5059363"/>
          </a:xfrm>
          <a:noFill/>
          <a:ln/>
        </p:spPr>
      </p:pic>
      <p:sp>
        <p:nvSpPr>
          <p:cNvPr id="136195" name="Rectangle 3"/>
          <p:cNvSpPr>
            <a:spLocks noGrp="1" noChangeArrowheads="1"/>
          </p:cNvSpPr>
          <p:nvPr>
            <p:ph type="body" sz="half" idx="2"/>
          </p:nvPr>
        </p:nvSpPr>
        <p:spPr>
          <a:xfrm>
            <a:off x="5029200" y="899318"/>
            <a:ext cx="6553200" cy="5653882"/>
          </a:xfrm>
        </p:spPr>
        <p:txBody>
          <a:bodyPr>
            <a:normAutofit/>
          </a:bodyPr>
          <a:lstStyle/>
          <a:p>
            <a:pPr>
              <a:lnSpc>
                <a:spcPct val="90000"/>
              </a:lnSpc>
              <a:buFontTx/>
              <a:buNone/>
            </a:pPr>
            <a:r>
              <a:rPr lang="en-US" sz="3500" dirty="0"/>
              <a:t>   </a:t>
            </a:r>
            <a:r>
              <a:rPr lang="en-US" sz="4800" dirty="0">
                <a:latin typeface="Times New Roman" pitchFamily="18" charset="0"/>
              </a:rPr>
              <a:t> I think that if God forgives us we must forgive ourselves. Otherwise it is almost like setting up ourselves as a higher tribunal than Him.</a:t>
            </a:r>
          </a:p>
          <a:p>
            <a:pPr>
              <a:lnSpc>
                <a:spcPct val="90000"/>
              </a:lnSpc>
              <a:buFontTx/>
              <a:buNone/>
            </a:pPr>
            <a:endParaRPr lang="en-US" sz="600" dirty="0">
              <a:latin typeface="Times New Roman" pitchFamily="18" charset="0"/>
            </a:endParaRPr>
          </a:p>
          <a:p>
            <a:pPr algn="r">
              <a:lnSpc>
                <a:spcPct val="90000"/>
              </a:lnSpc>
              <a:buFontTx/>
              <a:buNone/>
            </a:pPr>
            <a:r>
              <a:rPr lang="en-US" sz="2000" dirty="0"/>
              <a:t>     Letters of C. S. Lewis </a:t>
            </a:r>
            <a:r>
              <a:rPr lang="en-US" sz="1600" dirty="0"/>
              <a:t>(19 April 1951), p. 230</a:t>
            </a:r>
          </a:p>
          <a:p>
            <a:pPr>
              <a:lnSpc>
                <a:spcPct val="90000"/>
              </a:lnSpc>
              <a:buFontTx/>
              <a:buNone/>
            </a:pPr>
            <a:endParaRPr lang="en-US" sz="1600" dirty="0"/>
          </a:p>
        </p:txBody>
      </p:sp>
      <p:sp>
        <p:nvSpPr>
          <p:cNvPr id="5" name="Slide Number Placeholder 6"/>
          <p:cNvSpPr>
            <a:spLocks noGrp="1"/>
          </p:cNvSpPr>
          <p:nvPr>
            <p:ph type="sldNum" sz="quarter" idx="12"/>
          </p:nvPr>
        </p:nvSpPr>
        <p:spPr>
          <a:xfrm>
            <a:off x="10896600" y="6245225"/>
            <a:ext cx="990600" cy="47625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CCEB755-734F-4E39-9B38-A1917EB7E941}" type="slidenum">
              <a:rPr kumimoji="0" lang="en-US" sz="1400" b="0" i="0" u="none" strike="noStrike" kern="1200" cap="none" spc="0" normalizeH="0" baseline="0" noProof="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xmlns="" val="1776984298"/>
      </p:ext>
    </p:extLst>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3400" y="381001"/>
            <a:ext cx="10967720" cy="792162"/>
          </a:xfrm>
        </p:spPr>
        <p:txBody>
          <a:bodyPr>
            <a:normAutofit/>
          </a:bodyPr>
          <a:lstStyle/>
          <a:p>
            <a:r>
              <a:rPr lang="en-US" dirty="0">
                <a:solidFill>
                  <a:schemeClr val="accent2"/>
                </a:solidFill>
              </a:rPr>
              <a:t>Matthew 22:37-40 –  3 TYPES OF RELATIONSHIPS</a:t>
            </a:r>
          </a:p>
        </p:txBody>
      </p:sp>
      <p:sp>
        <p:nvSpPr>
          <p:cNvPr id="7" name="Content Placeholder 6"/>
          <p:cNvSpPr>
            <a:spLocks noGrp="1"/>
          </p:cNvSpPr>
          <p:nvPr>
            <p:ph sz="quarter" idx="1"/>
          </p:nvPr>
        </p:nvSpPr>
        <p:spPr>
          <a:xfrm>
            <a:off x="614680" y="1417638"/>
            <a:ext cx="6548120" cy="5059361"/>
          </a:xfrm>
        </p:spPr>
        <p:txBody>
          <a:bodyPr>
            <a:normAutofit lnSpcReduction="10000"/>
          </a:bodyPr>
          <a:lstStyle/>
          <a:p>
            <a:pPr marL="0" indent="0" algn="r">
              <a:buNone/>
            </a:pPr>
            <a:r>
              <a:rPr lang="en-US" sz="3600" dirty="0"/>
              <a:t>Jesus replied: “‘Love the Lord your God with all your heart and with all your soul and with all your mind.’</a:t>
            </a:r>
            <a:r>
              <a:rPr lang="en-US" sz="3600" b="1" baseline="30000" dirty="0"/>
              <a:t> </a:t>
            </a:r>
            <a:r>
              <a:rPr lang="en-US" sz="3600" dirty="0"/>
              <a:t>This is the first and greatest commandment. And the second is like it: ‘Love your neighbor as yourself.’</a:t>
            </a:r>
            <a:r>
              <a:rPr lang="en-US" sz="3600" b="1" baseline="30000" dirty="0"/>
              <a:t> </a:t>
            </a:r>
            <a:r>
              <a:rPr lang="en-US" sz="3600" dirty="0"/>
              <a:t>All the Law and the Prophets hang on these two commandments.”</a:t>
            </a:r>
          </a:p>
          <a:p>
            <a:endParaRPr lang="en-US" dirty="0"/>
          </a:p>
        </p:txBody>
      </p:sp>
      <p:sp>
        <p:nvSpPr>
          <p:cNvPr id="8" name="Content Placeholder 7"/>
          <p:cNvSpPr>
            <a:spLocks noGrp="1"/>
          </p:cNvSpPr>
          <p:nvPr>
            <p:ph sz="quarter" idx="2"/>
          </p:nvPr>
        </p:nvSpPr>
        <p:spPr>
          <a:xfrm>
            <a:off x="7467600" y="1447800"/>
            <a:ext cx="4109720" cy="4572000"/>
          </a:xfrm>
        </p:spPr>
        <p:txBody>
          <a:bodyPr>
            <a:normAutofit lnSpcReduction="10000"/>
          </a:bodyPr>
          <a:lstStyle/>
          <a:p>
            <a:pPr marL="0" indent="0">
              <a:buNone/>
            </a:pPr>
            <a:r>
              <a:rPr lang="en-US" sz="4300" dirty="0"/>
              <a:t>OBEJECT OF RELATIONSHIP</a:t>
            </a:r>
          </a:p>
          <a:p>
            <a:pPr lvl="1"/>
            <a:endParaRPr lang="en-US" sz="2000" dirty="0"/>
          </a:p>
          <a:p>
            <a:pPr lvl="1"/>
            <a:r>
              <a:rPr lang="en-US" sz="3500" dirty="0"/>
              <a:t>Your God</a:t>
            </a:r>
          </a:p>
          <a:p>
            <a:pPr lvl="1"/>
            <a:endParaRPr lang="en-US" sz="3500" dirty="0"/>
          </a:p>
          <a:p>
            <a:pPr lvl="1"/>
            <a:r>
              <a:rPr lang="en-US" sz="3500" dirty="0"/>
              <a:t>Neighbor (Other)</a:t>
            </a:r>
          </a:p>
          <a:p>
            <a:pPr lvl="1"/>
            <a:endParaRPr lang="en-US" sz="3500" dirty="0"/>
          </a:p>
          <a:p>
            <a:pPr lvl="1"/>
            <a:r>
              <a:rPr lang="en-US" sz="3500" dirty="0"/>
              <a:t>Self</a:t>
            </a:r>
          </a:p>
        </p:txBody>
      </p:sp>
      <p:sp>
        <p:nvSpPr>
          <p:cNvPr id="5" name="Slide Number Placeholder 4"/>
          <p:cNvSpPr>
            <a:spLocks noGrp="1"/>
          </p:cNvSpPr>
          <p:nvPr>
            <p:ph type="sldNum" sz="quarter" idx="4294967295"/>
          </p:nvPr>
        </p:nvSpPr>
        <p:spPr>
          <a:xfrm>
            <a:off x="228600" y="6324600"/>
            <a:ext cx="304800" cy="258762"/>
          </a:xfrm>
          <a:prstGeom prst="rect">
            <a:avLst/>
          </a:prstGeom>
        </p:spPr>
        <p:txBody>
          <a:bodyP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A96B979-E39B-4C93-A9DD-E14287880BB5}"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xmlns="" val="1199768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lumMod val="75000"/>
                  </a:schemeClr>
                </a:solidFill>
              </a:rPr>
              <a:t>An Operational Definition of Love</a:t>
            </a:r>
          </a:p>
        </p:txBody>
      </p:sp>
      <p:sp>
        <p:nvSpPr>
          <p:cNvPr id="3" name="Slide Number Placeholder 2"/>
          <p:cNvSpPr>
            <a:spLocks noGrp="1"/>
          </p:cNvSpPr>
          <p:nvPr>
            <p:ph type="sldNum" sz="quarter" idx="12"/>
          </p:nvPr>
        </p:nvSpPr>
        <p:spPr/>
        <p:txBody>
          <a:bodyPr>
            <a:normAutofit/>
          </a:bodyPr>
          <a:lstStyle/>
          <a:p>
            <a:fld id="{2CAD34ED-D879-4B1A-B5DE-06FADFD3BA43}" type="slidenum">
              <a:rPr lang="en-US" smtClean="0"/>
              <a:pPr/>
              <a:t>6</a:t>
            </a:fld>
            <a:endParaRPr lang="en-US"/>
          </a:p>
        </p:txBody>
      </p:sp>
      <p:sp>
        <p:nvSpPr>
          <p:cNvPr id="4" name="Content Placeholder 3"/>
          <p:cNvSpPr>
            <a:spLocks noGrp="1"/>
          </p:cNvSpPr>
          <p:nvPr>
            <p:ph sz="quarter" idx="1"/>
          </p:nvPr>
        </p:nvSpPr>
        <p:spPr>
          <a:xfrm>
            <a:off x="1828800" y="1981200"/>
            <a:ext cx="8461248" cy="4572000"/>
          </a:xfrm>
        </p:spPr>
        <p:txBody>
          <a:bodyPr>
            <a:normAutofit fontScale="85000" lnSpcReduction="20000"/>
          </a:bodyPr>
          <a:lstStyle/>
          <a:p>
            <a:pPr algn="ctr">
              <a:buNone/>
            </a:pPr>
            <a:r>
              <a:rPr lang="en-US" dirty="0"/>
              <a:t>   </a:t>
            </a:r>
            <a:r>
              <a:rPr lang="en-US" sz="11300" i="1" dirty="0">
                <a:solidFill>
                  <a:schemeClr val="accent1">
                    <a:lumMod val="75000"/>
                  </a:schemeClr>
                </a:solidFill>
                <a:effectLst>
                  <a:outerShdw blurRad="38100" dist="38100" dir="2700000" algn="tl">
                    <a:srgbClr val="000000">
                      <a:alpha val="43137"/>
                    </a:srgbClr>
                  </a:outerShdw>
                </a:effectLst>
                <a:latin typeface="Brush Script MT" pitchFamily="66" charset="0"/>
                <a:cs typeface="BrowalliaUPC" pitchFamily="34" charset="-34"/>
              </a:rPr>
              <a:t>Seeking and Doing Good for the Loved One            </a:t>
            </a:r>
            <a:endParaRPr lang="en-US" sz="8000" i="1" dirty="0">
              <a:solidFill>
                <a:schemeClr val="accent1">
                  <a:lumMod val="75000"/>
                </a:schemeClr>
              </a:solidFill>
              <a:effectLst>
                <a:outerShdw blurRad="38100" dist="38100" dir="2700000" algn="tl">
                  <a:srgbClr val="000000">
                    <a:alpha val="43137"/>
                  </a:srgbClr>
                </a:outerShdw>
              </a:effectLst>
              <a:latin typeface="Brush Script MT" pitchFamily="66" charset="0"/>
              <a:cs typeface="BrowalliaUPC" pitchFamily="34" charset="-34"/>
            </a:endParaRPr>
          </a:p>
          <a:p>
            <a:pPr>
              <a:buNone/>
            </a:pPr>
            <a:r>
              <a:rPr lang="en-US" sz="8000" i="1" dirty="0">
                <a:solidFill>
                  <a:schemeClr val="accent1">
                    <a:lumMod val="75000"/>
                  </a:schemeClr>
                </a:solidFill>
                <a:effectLst>
                  <a:outerShdw blurRad="38100" dist="38100" dir="2700000" algn="tl">
                    <a:srgbClr val="000000">
                      <a:alpha val="43137"/>
                    </a:srgbClr>
                  </a:outerShdw>
                </a:effectLst>
                <a:latin typeface="Brush Script MT" pitchFamily="66" charset="0"/>
                <a:cs typeface="BrowalliaUPC" pitchFamily="34" charset="-34"/>
              </a:rPr>
              <a:t>                       </a:t>
            </a:r>
            <a:r>
              <a:rPr lang="en-US" sz="2000" dirty="0">
                <a:solidFill>
                  <a:schemeClr val="accent1">
                    <a:lumMod val="75000"/>
                  </a:schemeClr>
                </a:solidFill>
                <a:latin typeface="Arial" pitchFamily="34" charset="0"/>
                <a:cs typeface="Arial" pitchFamily="34" charset="0"/>
              </a:rPr>
              <a:t>D. R. Green</a:t>
            </a:r>
            <a:endParaRPr lang="en-US" dirty="0">
              <a:solidFill>
                <a:schemeClr val="accent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xmlns="" val="2814729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638"/>
            <a:ext cx="8001000" cy="1143000"/>
          </a:xfrm>
        </p:spPr>
        <p:txBody>
          <a:bodyPr>
            <a:normAutofit/>
          </a:bodyPr>
          <a:lstStyle/>
          <a:p>
            <a:r>
              <a:rPr lang="en-US" sz="5400" b="1" dirty="0">
                <a:solidFill>
                  <a:schemeClr val="accent1">
                    <a:lumMod val="75000"/>
                  </a:schemeClr>
                </a:solidFill>
              </a:rPr>
              <a:t>Parameters of Love </a:t>
            </a:r>
            <a:r>
              <a:rPr lang="en-US" sz="2800" b="1" dirty="0">
                <a:solidFill>
                  <a:schemeClr val="accent1">
                    <a:lumMod val="75000"/>
                  </a:schemeClr>
                </a:solidFill>
              </a:rPr>
              <a:t>(D. R. Green)</a:t>
            </a:r>
          </a:p>
        </p:txBody>
      </p:sp>
      <p:sp>
        <p:nvSpPr>
          <p:cNvPr id="3" name="Slide Number Placeholder 2"/>
          <p:cNvSpPr>
            <a:spLocks noGrp="1"/>
          </p:cNvSpPr>
          <p:nvPr>
            <p:ph type="sldNum" sz="quarter" idx="12"/>
          </p:nvPr>
        </p:nvSpPr>
        <p:spPr/>
        <p:txBody>
          <a:bodyPr>
            <a:normAutofit/>
          </a:bodyPr>
          <a:lstStyle/>
          <a:p>
            <a:fld id="{2CAD34ED-D879-4B1A-B5DE-06FADFD3BA43}" type="slidenum">
              <a:rPr lang="en-US" smtClean="0"/>
              <a:pPr/>
              <a:t>7</a:t>
            </a:fld>
            <a:endParaRPr lang="en-US"/>
          </a:p>
        </p:txBody>
      </p:sp>
      <p:sp>
        <p:nvSpPr>
          <p:cNvPr id="4" name="Content Placeholder 3"/>
          <p:cNvSpPr>
            <a:spLocks noGrp="1"/>
          </p:cNvSpPr>
          <p:nvPr>
            <p:ph sz="quarter" idx="1"/>
          </p:nvPr>
        </p:nvSpPr>
        <p:spPr>
          <a:xfrm>
            <a:off x="2136648" y="1600200"/>
            <a:ext cx="8378952" cy="5029200"/>
          </a:xfrm>
        </p:spPr>
        <p:txBody>
          <a:bodyPr>
            <a:normAutofit/>
          </a:bodyPr>
          <a:lstStyle/>
          <a:p>
            <a:r>
              <a:rPr lang="en-US" sz="4000" dirty="0"/>
              <a:t>Love ≠ Pleasing</a:t>
            </a:r>
          </a:p>
          <a:p>
            <a:endParaRPr lang="en-US" sz="1300" dirty="0"/>
          </a:p>
          <a:p>
            <a:r>
              <a:rPr lang="en-US" sz="4000" dirty="0"/>
              <a:t>Love  ≠ Feeling Loved</a:t>
            </a:r>
          </a:p>
          <a:p>
            <a:endParaRPr lang="en-US" sz="1200" dirty="0"/>
          </a:p>
          <a:p>
            <a:r>
              <a:rPr lang="en-US" sz="4000" dirty="0"/>
              <a:t>Love comes from the one who love</a:t>
            </a:r>
          </a:p>
          <a:p>
            <a:endParaRPr lang="en-US" sz="1100" dirty="0"/>
          </a:p>
          <a:p>
            <a:r>
              <a:rPr lang="en-US" sz="4000" dirty="0"/>
              <a:t>Love is not earned, can not be earned, but given as a gift</a:t>
            </a:r>
          </a:p>
        </p:txBody>
      </p:sp>
    </p:spTree>
    <p:extLst>
      <p:ext uri="{BB962C8B-B14F-4D97-AF65-F5344CB8AC3E}">
        <p14:creationId xmlns:p14="http://schemas.microsoft.com/office/powerpoint/2010/main" xmlns="" val="1832312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66967D-5316-0644-AC8B-C00D111ED461}"/>
              </a:ext>
            </a:extLst>
          </p:cNvPr>
          <p:cNvSpPr>
            <a:spLocks noGrp="1"/>
          </p:cNvSpPr>
          <p:nvPr>
            <p:ph type="title"/>
          </p:nvPr>
        </p:nvSpPr>
        <p:spPr/>
        <p:txBody>
          <a:bodyPr>
            <a:normAutofit/>
          </a:bodyPr>
          <a:lstStyle/>
          <a:p>
            <a:r>
              <a:rPr lang="en-US" sz="4800" b="1" dirty="0">
                <a:solidFill>
                  <a:schemeClr val="accent2"/>
                </a:solidFill>
              </a:rPr>
              <a:t>FORGIVENESS  is LOVE APPLIED </a:t>
            </a:r>
          </a:p>
        </p:txBody>
      </p:sp>
      <p:sp>
        <p:nvSpPr>
          <p:cNvPr id="3" name="Slide Number Placeholder 2">
            <a:extLst>
              <a:ext uri="{FF2B5EF4-FFF2-40B4-BE49-F238E27FC236}">
                <a16:creationId xmlns:a16="http://schemas.microsoft.com/office/drawing/2014/main" xmlns="" id="{885E39BA-C7A6-4343-B025-96012E0F28A4}"/>
              </a:ext>
            </a:extLst>
          </p:cNvPr>
          <p:cNvSpPr>
            <a:spLocks noGrp="1"/>
          </p:cNvSpPr>
          <p:nvPr>
            <p:ph type="sldNum" sz="quarter" idx="12"/>
          </p:nvPr>
        </p:nvSpPr>
        <p:spPr/>
        <p:txBody>
          <a:bodyPr/>
          <a:lstStyle/>
          <a:p>
            <a:fld id="{8398E8AD-14CB-46BE-BACC-63271334DF37}" type="slidenum">
              <a:rPr lang="en-US" smtClean="0"/>
              <a:pPr/>
              <a:t>8</a:t>
            </a:fld>
            <a:endParaRPr lang="en-US"/>
          </a:p>
        </p:txBody>
      </p:sp>
      <p:sp>
        <p:nvSpPr>
          <p:cNvPr id="4" name="Content Placeholder 3">
            <a:extLst>
              <a:ext uri="{FF2B5EF4-FFF2-40B4-BE49-F238E27FC236}">
                <a16:creationId xmlns:a16="http://schemas.microsoft.com/office/drawing/2014/main" xmlns="" id="{D828D9EA-B0C9-374E-B80E-5B2F15F50EDE}"/>
              </a:ext>
            </a:extLst>
          </p:cNvPr>
          <p:cNvSpPr>
            <a:spLocks noGrp="1"/>
          </p:cNvSpPr>
          <p:nvPr>
            <p:ph sz="quarter" idx="1"/>
          </p:nvPr>
        </p:nvSpPr>
        <p:spPr>
          <a:xfrm>
            <a:off x="1219200" y="2105526"/>
            <a:ext cx="10363200" cy="3914274"/>
          </a:xfrm>
        </p:spPr>
        <p:txBody>
          <a:bodyPr>
            <a:normAutofit/>
          </a:bodyPr>
          <a:lstStyle/>
          <a:p>
            <a:r>
              <a:rPr lang="en-US" sz="3600" dirty="0"/>
              <a:t>Choice to release resentment </a:t>
            </a:r>
          </a:p>
          <a:p>
            <a:endParaRPr lang="en-US" sz="3600" dirty="0"/>
          </a:p>
          <a:p>
            <a:r>
              <a:rPr lang="en-US" sz="3600" dirty="0"/>
              <a:t>Choice to release desire for revenge </a:t>
            </a:r>
          </a:p>
          <a:p>
            <a:endParaRPr lang="en-US" sz="3600" dirty="0"/>
          </a:p>
          <a:p>
            <a:r>
              <a:rPr lang="en-US" sz="3600" dirty="0"/>
              <a:t>Wish, seek good for the one who wronged me</a:t>
            </a:r>
          </a:p>
          <a:p>
            <a:endParaRPr lang="en-US" sz="3600" dirty="0"/>
          </a:p>
          <a:p>
            <a:endParaRPr lang="en-US" sz="3600" dirty="0"/>
          </a:p>
          <a:p>
            <a:endParaRPr lang="en-US" sz="3600" dirty="0"/>
          </a:p>
        </p:txBody>
      </p:sp>
    </p:spTree>
    <p:extLst>
      <p:ext uri="{BB962C8B-B14F-4D97-AF65-F5344CB8AC3E}">
        <p14:creationId xmlns:p14="http://schemas.microsoft.com/office/powerpoint/2010/main" xmlns="" val="39498616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8FD415-7231-463B-A351-CF28E19E5E5B}"/>
              </a:ext>
            </a:extLst>
          </p:cNvPr>
          <p:cNvSpPr>
            <a:spLocks noGrp="1"/>
          </p:cNvSpPr>
          <p:nvPr>
            <p:ph type="title"/>
          </p:nvPr>
        </p:nvSpPr>
        <p:spPr/>
        <p:txBody>
          <a:bodyPr>
            <a:noAutofit/>
          </a:bodyPr>
          <a:lstStyle/>
          <a:p>
            <a:r>
              <a:rPr lang="en-US" sz="4800" b="1" dirty="0">
                <a:solidFill>
                  <a:schemeClr val="accent1">
                    <a:lumMod val="75000"/>
                  </a:schemeClr>
                </a:solidFill>
                <a:effectLst>
                  <a:outerShdw blurRad="38100" dist="38100" dir="2700000" algn="tl">
                    <a:srgbClr val="000000">
                      <a:alpha val="43137"/>
                    </a:srgbClr>
                  </a:outerShdw>
                </a:effectLst>
              </a:rPr>
              <a:t>WHEN TO FORGIVE?   2 QUESTIONS</a:t>
            </a:r>
            <a:endParaRPr lang="en-US" b="1" dirty="0">
              <a:solidFill>
                <a:schemeClr val="accent2"/>
              </a:solidFill>
              <a:effectLst>
                <a:outerShdw blurRad="38100" dist="38100" dir="2700000" algn="tl">
                  <a:srgbClr val="000000">
                    <a:alpha val="43137"/>
                  </a:srgbClr>
                </a:outerShdw>
              </a:effectLst>
            </a:endParaRPr>
          </a:p>
        </p:txBody>
      </p:sp>
      <p:sp>
        <p:nvSpPr>
          <p:cNvPr id="3" name="Slide Number Placeholder 2">
            <a:extLst>
              <a:ext uri="{FF2B5EF4-FFF2-40B4-BE49-F238E27FC236}">
                <a16:creationId xmlns:a16="http://schemas.microsoft.com/office/drawing/2014/main" xmlns="" id="{6B575ECB-0009-4455-855E-517EA77A2CE6}"/>
              </a:ext>
            </a:extLst>
          </p:cNvPr>
          <p:cNvSpPr>
            <a:spLocks noGrp="1"/>
          </p:cNvSpPr>
          <p:nvPr>
            <p:ph type="sldNum" sz="quarter" idx="12"/>
          </p:nvPr>
        </p:nvSpPr>
        <p:spPr/>
        <p:txBody>
          <a:bodyPr/>
          <a:lstStyle/>
          <a:p>
            <a:fld id="{8398E8AD-14CB-46BE-BACC-63271334DF37}" type="slidenum">
              <a:rPr lang="en-US" smtClean="0"/>
              <a:pPr/>
              <a:t>9</a:t>
            </a:fld>
            <a:endParaRPr lang="en-US"/>
          </a:p>
        </p:txBody>
      </p:sp>
      <p:sp>
        <p:nvSpPr>
          <p:cNvPr id="4" name="Content Placeholder 3">
            <a:extLst>
              <a:ext uri="{FF2B5EF4-FFF2-40B4-BE49-F238E27FC236}">
                <a16:creationId xmlns:a16="http://schemas.microsoft.com/office/drawing/2014/main" xmlns="" id="{0346A314-D812-4767-945D-44728C652B9A}"/>
              </a:ext>
            </a:extLst>
          </p:cNvPr>
          <p:cNvSpPr>
            <a:spLocks noGrp="1"/>
          </p:cNvSpPr>
          <p:nvPr>
            <p:ph sz="quarter" idx="1"/>
          </p:nvPr>
        </p:nvSpPr>
        <p:spPr>
          <a:xfrm>
            <a:off x="1112108" y="1890584"/>
            <a:ext cx="5105812" cy="4129216"/>
          </a:xfrm>
        </p:spPr>
        <p:txBody>
          <a:bodyPr>
            <a:normAutofit/>
          </a:bodyPr>
          <a:lstStyle/>
          <a:p>
            <a:pPr marL="0" indent="0">
              <a:buNone/>
            </a:pPr>
            <a:r>
              <a:rPr lang="en-US" sz="4000" b="1" dirty="0"/>
              <a:t>1. What Has Occurred?</a:t>
            </a:r>
          </a:p>
          <a:p>
            <a:pPr lvl="1"/>
            <a:endParaRPr lang="en-US" sz="1000" b="1" dirty="0"/>
          </a:p>
          <a:p>
            <a:pPr lvl="1"/>
            <a:r>
              <a:rPr lang="en-US" sz="3800" dirty="0"/>
              <a:t>Wrongdoing? Transgression? Sin?</a:t>
            </a:r>
          </a:p>
          <a:p>
            <a:pPr lvl="1"/>
            <a:endParaRPr lang="en-US" sz="1000" dirty="0"/>
          </a:p>
          <a:p>
            <a:pPr lvl="1"/>
            <a:r>
              <a:rPr lang="en-US" sz="3800" dirty="0"/>
              <a:t>Preference?</a:t>
            </a:r>
          </a:p>
          <a:p>
            <a:pPr lvl="1"/>
            <a:endParaRPr lang="en-US" sz="3800" dirty="0"/>
          </a:p>
        </p:txBody>
      </p:sp>
      <p:sp>
        <p:nvSpPr>
          <p:cNvPr id="6" name="Content Placeholder 5">
            <a:extLst>
              <a:ext uri="{FF2B5EF4-FFF2-40B4-BE49-F238E27FC236}">
                <a16:creationId xmlns:a16="http://schemas.microsoft.com/office/drawing/2014/main" xmlns="" id="{BC4D0A3C-665C-4445-97AA-761FDD6E2EE3}"/>
              </a:ext>
            </a:extLst>
          </p:cNvPr>
          <p:cNvSpPr>
            <a:spLocks noGrp="1"/>
          </p:cNvSpPr>
          <p:nvPr>
            <p:ph sz="quarter" idx="2"/>
          </p:nvPr>
        </p:nvSpPr>
        <p:spPr>
          <a:xfrm>
            <a:off x="6578600" y="1890584"/>
            <a:ext cx="4998720" cy="4129216"/>
          </a:xfrm>
        </p:spPr>
        <p:txBody>
          <a:bodyPr>
            <a:normAutofit/>
          </a:bodyPr>
          <a:lstStyle/>
          <a:p>
            <a:pPr marL="0" indent="0">
              <a:buNone/>
            </a:pPr>
            <a:r>
              <a:rPr lang="en-US" sz="4000" b="1" dirty="0"/>
              <a:t>2. Who is Responsible?</a:t>
            </a:r>
          </a:p>
          <a:p>
            <a:pPr lvl="1"/>
            <a:endParaRPr lang="en-US" sz="1000" b="1" dirty="0"/>
          </a:p>
          <a:p>
            <a:pPr lvl="1"/>
            <a:r>
              <a:rPr lang="en-US" sz="3800" dirty="0"/>
              <a:t>Me?</a:t>
            </a:r>
          </a:p>
          <a:p>
            <a:pPr lvl="1"/>
            <a:endParaRPr lang="en-US" sz="1000" dirty="0"/>
          </a:p>
          <a:p>
            <a:pPr lvl="1"/>
            <a:r>
              <a:rPr lang="en-US" sz="3800" dirty="0"/>
              <a:t>Other?</a:t>
            </a:r>
          </a:p>
          <a:p>
            <a:endParaRPr lang="en-US" dirty="0"/>
          </a:p>
        </p:txBody>
      </p:sp>
    </p:spTree>
    <p:extLst>
      <p:ext uri="{BB962C8B-B14F-4D97-AF65-F5344CB8AC3E}">
        <p14:creationId xmlns:p14="http://schemas.microsoft.com/office/powerpoint/2010/main" xmlns="" val="383552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500"/>
                                        <p:tgtEl>
                                          <p:spTgt spid="4">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500"/>
                                        <p:tgtEl>
                                          <p:spTgt spid="6">
                                            <p:txEl>
                                              <p:pRg st="0" end="0"/>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500"/>
                                        <p:tgtEl>
                                          <p:spTgt spid="6">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fade">
                                      <p:cBhvr>
                                        <p:cTn id="2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898</TotalTime>
  <Words>591</Words>
  <Application>Microsoft Office PowerPoint</Application>
  <PresentationFormat>Vlastní</PresentationFormat>
  <Paragraphs>143</Paragraphs>
  <Slides>17</Slides>
  <Notes>4</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Equity</vt:lpstr>
      <vt:lpstr>WHO IS THE MOST DIFFICULT PERSON TO FORGIVE?</vt:lpstr>
      <vt:lpstr>THE PROBLEM? </vt:lpstr>
      <vt:lpstr>Cost of not forgiving myself</vt:lpstr>
      <vt:lpstr>Snímek 4</vt:lpstr>
      <vt:lpstr>Matthew 22:37-40 –  3 TYPES OF RELATIONSHIPS</vt:lpstr>
      <vt:lpstr>An Operational Definition of Love</vt:lpstr>
      <vt:lpstr>Parameters of Love (D. R. Green)</vt:lpstr>
      <vt:lpstr>FORGIVENESS  is LOVE APPLIED </vt:lpstr>
      <vt:lpstr>WHEN TO FORGIVE?   2 QUESTIONS</vt:lpstr>
      <vt:lpstr>WHAT HAS OCCURRED?</vt:lpstr>
      <vt:lpstr>WHO IS RESPONSIBLE?</vt:lpstr>
      <vt:lpstr>BOUNDARIES</vt:lpstr>
      <vt:lpstr>DISCERN RESPONSIBILITY</vt:lpstr>
      <vt:lpstr>Forgiving Ourselves</vt:lpstr>
      <vt:lpstr>10 STEPS TO SELF-FORGIVENESS</vt:lpstr>
      <vt:lpstr>Benefits of Self-Forgiveness </vt:lpstr>
      <vt:lpstr>Snímek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Green</dc:creator>
  <cp:lastModifiedBy>Tomáš Pospíchal</cp:lastModifiedBy>
  <cp:revision>10</cp:revision>
  <dcterms:created xsi:type="dcterms:W3CDTF">2018-06-23T17:59:16Z</dcterms:created>
  <dcterms:modified xsi:type="dcterms:W3CDTF">2018-06-24T17:47:12Z</dcterms:modified>
</cp:coreProperties>
</file>